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568" r:id="rId2"/>
    <p:sldId id="458" r:id="rId3"/>
    <p:sldId id="354" r:id="rId4"/>
    <p:sldId id="570" r:id="rId5"/>
    <p:sldId id="596" r:id="rId6"/>
    <p:sldId id="574" r:id="rId7"/>
    <p:sldId id="623" r:id="rId8"/>
    <p:sldId id="624" r:id="rId9"/>
    <p:sldId id="533" r:id="rId10"/>
    <p:sldId id="625" r:id="rId11"/>
    <p:sldId id="626" r:id="rId12"/>
    <p:sldId id="627" r:id="rId13"/>
    <p:sldId id="649" r:id="rId14"/>
    <p:sldId id="597" r:id="rId15"/>
    <p:sldId id="629" r:id="rId16"/>
    <p:sldId id="630" r:id="rId17"/>
    <p:sldId id="631" r:id="rId18"/>
    <p:sldId id="650" r:id="rId19"/>
    <p:sldId id="633" r:id="rId20"/>
    <p:sldId id="634" r:id="rId21"/>
    <p:sldId id="635" r:id="rId22"/>
    <p:sldId id="636" r:id="rId23"/>
    <p:sldId id="651" r:id="rId24"/>
    <p:sldId id="638" r:id="rId25"/>
    <p:sldId id="639" r:id="rId26"/>
    <p:sldId id="640" r:id="rId27"/>
    <p:sldId id="641" r:id="rId28"/>
    <p:sldId id="652" r:id="rId29"/>
    <p:sldId id="643" r:id="rId30"/>
    <p:sldId id="644" r:id="rId31"/>
    <p:sldId id="647" r:id="rId32"/>
    <p:sldId id="645" r:id="rId33"/>
    <p:sldId id="646" r:id="rId34"/>
    <p:sldId id="648" r:id="rId35"/>
    <p:sldId id="622" r:id="rId36"/>
    <p:sldId id="595" r:id="rId3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BA2"/>
    <a:srgbClr val="FF00FF"/>
    <a:srgbClr val="CC00CC"/>
    <a:srgbClr val="341312"/>
    <a:srgbClr val="722A28"/>
    <a:srgbClr val="682A00"/>
    <a:srgbClr val="4A1B1A"/>
    <a:srgbClr val="70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15" autoAdjust="0"/>
    <p:restoredTop sz="99008" autoAdjust="0"/>
  </p:normalViewPr>
  <p:slideViewPr>
    <p:cSldViewPr>
      <p:cViewPr>
        <p:scale>
          <a:sx n="76" d="100"/>
          <a:sy n="76" d="100"/>
        </p:scale>
        <p:origin x="-133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19046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19046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19046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F81A56D-6157-4ECC-88D1-CA840C5C81A8}" type="slidenum">
              <a:rPr lang="en-US" altLang="en-US"/>
              <a:pPr/>
              <a:t>‹#›</a:t>
            </a:fld>
            <a:endParaRPr lang="en-US" altLang="en-US"/>
          </a:p>
        </p:txBody>
      </p:sp>
    </p:spTree>
    <p:extLst>
      <p:ext uri="{BB962C8B-B14F-4D97-AF65-F5344CB8AC3E}">
        <p14:creationId xmlns:p14="http://schemas.microsoft.com/office/powerpoint/2010/main" val="1560814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318D405A-6C25-4B9E-B6E6-C4620F5FB119}" type="slidenum">
              <a:rPr lang="en-US" altLang="en-US"/>
              <a:pPr/>
              <a:t>‹#›</a:t>
            </a:fld>
            <a:endParaRPr lang="en-US" altLang="en-US"/>
          </a:p>
        </p:txBody>
      </p:sp>
    </p:spTree>
    <p:extLst>
      <p:ext uri="{BB962C8B-B14F-4D97-AF65-F5344CB8AC3E}">
        <p14:creationId xmlns:p14="http://schemas.microsoft.com/office/powerpoint/2010/main" val="22895470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C3395-F985-42A4-9FC8-717E8BC66DF7}" type="slidenum">
              <a:rPr lang="en-US" altLang="en-US"/>
              <a:pPr/>
              <a:t>1</a:t>
            </a:fld>
            <a:endParaRPr lang="en-US" altLang="en-US"/>
          </a:p>
        </p:txBody>
      </p:sp>
      <p:sp>
        <p:nvSpPr>
          <p:cNvPr id="10957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0957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4117438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10</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623910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11</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66202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12</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10407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13</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4077023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14</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49656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15</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3183383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16</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39523699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17</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31758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18</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054629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19</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4147591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57402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20</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78984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21</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433005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22</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535959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23</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6644772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24</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7750165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25</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76643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26</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3631325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27</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3990484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28</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469070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29</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986991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DBF0C9-D4D3-4B99-9D22-FA2862C9F019}" type="slidenum">
              <a:rPr lang="en-US" altLang="en-US"/>
              <a:pPr/>
              <a:t>3</a:t>
            </a:fld>
            <a:endParaRPr lang="en-US" altLang="en-US"/>
          </a:p>
        </p:txBody>
      </p:sp>
      <p:sp>
        <p:nvSpPr>
          <p:cNvPr id="315394"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15395"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477308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30</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4173466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31</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261213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32</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692664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33</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256397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34</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4110356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35</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866474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FC3395-F985-42A4-9FC8-717E8BC66DF7}" type="slidenum">
              <a:rPr lang="en-US" altLang="en-US"/>
              <a:pPr/>
              <a:t>36</a:t>
            </a:fld>
            <a:endParaRPr lang="en-US" altLang="en-US"/>
          </a:p>
        </p:txBody>
      </p:sp>
      <p:sp>
        <p:nvSpPr>
          <p:cNvPr id="10957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0957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411743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4</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589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5</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760364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6</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49656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7</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222369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8</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3177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0FFD0-8AA1-4251-A6F0-DE2B41BBCCEE}" type="slidenum">
              <a:rPr lang="en-US" altLang="en-US"/>
              <a:pPr/>
              <a:t>9</a:t>
            </a:fld>
            <a:endParaRPr lang="en-US" altLang="en-US"/>
          </a:p>
        </p:txBody>
      </p:sp>
      <p:sp>
        <p:nvSpPr>
          <p:cNvPr id="590850" name="Rectangle 2"/>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590851" name="Rectangle 3"/>
          <p:cNvSpPr>
            <a:spLocks noGrp="1"/>
          </p:cNvSpPr>
          <p:nvPr>
            <p:ph type="body" idx="1"/>
          </p:nvPr>
        </p:nvSpPr>
        <p:spPr/>
        <p:txBody>
          <a:bodyPr/>
          <a:lstStyle/>
          <a:p>
            <a:endParaRPr lang="en-US" altLang="en-US"/>
          </a:p>
        </p:txBody>
      </p:sp>
    </p:spTree>
    <p:extLst>
      <p:ext uri="{BB962C8B-B14F-4D97-AF65-F5344CB8AC3E}">
        <p14:creationId xmlns:p14="http://schemas.microsoft.com/office/powerpoint/2010/main" val="1760364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570304A8-AEBD-4A7D-90D1-A86DD61323BC}" type="slidenum">
              <a:rPr lang="en-US"/>
              <a:pPr>
                <a:defRPr/>
              </a:pPr>
              <a:t>‹#›</a:t>
            </a:fld>
            <a:endParaRPr lang="en-US"/>
          </a:p>
        </p:txBody>
      </p:sp>
    </p:spTree>
    <p:extLst>
      <p:ext uri="{BB962C8B-B14F-4D97-AF65-F5344CB8AC3E}">
        <p14:creationId xmlns:p14="http://schemas.microsoft.com/office/powerpoint/2010/main" val="2467512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4A3CEC3-F234-40C5-80E7-7DD7570A3319}" type="slidenum">
              <a:rPr lang="en-US"/>
              <a:pPr>
                <a:defRPr/>
              </a:pPr>
              <a:t>‹#›</a:t>
            </a:fld>
            <a:endParaRPr lang="en-US"/>
          </a:p>
        </p:txBody>
      </p:sp>
    </p:spTree>
    <p:extLst>
      <p:ext uri="{BB962C8B-B14F-4D97-AF65-F5344CB8AC3E}">
        <p14:creationId xmlns:p14="http://schemas.microsoft.com/office/powerpoint/2010/main" val="3515390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47159F2-BB5B-4BD5-9BA7-A0925168F063}" type="slidenum">
              <a:rPr lang="en-US"/>
              <a:pPr>
                <a:defRPr/>
              </a:pPr>
              <a:t>‹#›</a:t>
            </a:fld>
            <a:endParaRPr lang="en-US"/>
          </a:p>
        </p:txBody>
      </p:sp>
    </p:spTree>
    <p:extLst>
      <p:ext uri="{BB962C8B-B14F-4D97-AF65-F5344CB8AC3E}">
        <p14:creationId xmlns:p14="http://schemas.microsoft.com/office/powerpoint/2010/main" val="1978157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D8D1FDC-84E5-4345-8A7D-CE41DE58ABD0}" type="slidenum">
              <a:rPr lang="en-US"/>
              <a:pPr>
                <a:defRPr/>
              </a:pPr>
              <a:t>‹#›</a:t>
            </a:fld>
            <a:endParaRPr lang="en-US"/>
          </a:p>
        </p:txBody>
      </p:sp>
    </p:spTree>
    <p:extLst>
      <p:ext uri="{BB962C8B-B14F-4D97-AF65-F5344CB8AC3E}">
        <p14:creationId xmlns:p14="http://schemas.microsoft.com/office/powerpoint/2010/main" val="1867599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5EDF5EF-488E-446E-B9A2-84A4F8C19494}" type="slidenum">
              <a:rPr lang="en-US"/>
              <a:pPr>
                <a:defRPr/>
              </a:pPr>
              <a:t>‹#›</a:t>
            </a:fld>
            <a:endParaRPr lang="en-US"/>
          </a:p>
        </p:txBody>
      </p:sp>
    </p:spTree>
    <p:extLst>
      <p:ext uri="{BB962C8B-B14F-4D97-AF65-F5344CB8AC3E}">
        <p14:creationId xmlns:p14="http://schemas.microsoft.com/office/powerpoint/2010/main" val="2964027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F0594324-5321-4336-9D21-A081318A344E}" type="slidenum">
              <a:rPr lang="en-US"/>
              <a:pPr>
                <a:defRPr/>
              </a:pPr>
              <a:t>‹#›</a:t>
            </a:fld>
            <a:endParaRPr lang="en-US"/>
          </a:p>
        </p:txBody>
      </p:sp>
    </p:spTree>
    <p:extLst>
      <p:ext uri="{BB962C8B-B14F-4D97-AF65-F5344CB8AC3E}">
        <p14:creationId xmlns:p14="http://schemas.microsoft.com/office/powerpoint/2010/main" val="191278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6E19E24-1F52-4BC9-ACDC-F30D41BE6557}" type="slidenum">
              <a:rPr lang="en-US"/>
              <a:pPr>
                <a:defRPr/>
              </a:pPr>
              <a:t>‹#›</a:t>
            </a:fld>
            <a:endParaRPr lang="en-US"/>
          </a:p>
        </p:txBody>
      </p:sp>
    </p:spTree>
    <p:extLst>
      <p:ext uri="{BB962C8B-B14F-4D97-AF65-F5344CB8AC3E}">
        <p14:creationId xmlns:p14="http://schemas.microsoft.com/office/powerpoint/2010/main" val="1361068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CB47F79D-0B04-420A-A928-18C7AAB4D656}" type="slidenum">
              <a:rPr lang="en-US"/>
              <a:pPr>
                <a:defRPr/>
              </a:pPr>
              <a:t>‹#›</a:t>
            </a:fld>
            <a:endParaRPr lang="en-US"/>
          </a:p>
        </p:txBody>
      </p:sp>
    </p:spTree>
    <p:extLst>
      <p:ext uri="{BB962C8B-B14F-4D97-AF65-F5344CB8AC3E}">
        <p14:creationId xmlns:p14="http://schemas.microsoft.com/office/powerpoint/2010/main" val="211664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88B59BF6-7201-4217-9859-E0AD320AAC64}" type="slidenum">
              <a:rPr lang="en-US"/>
              <a:pPr>
                <a:defRPr/>
              </a:pPr>
              <a:t>‹#›</a:t>
            </a:fld>
            <a:endParaRPr lang="en-US"/>
          </a:p>
        </p:txBody>
      </p:sp>
    </p:spTree>
    <p:extLst>
      <p:ext uri="{BB962C8B-B14F-4D97-AF65-F5344CB8AC3E}">
        <p14:creationId xmlns:p14="http://schemas.microsoft.com/office/powerpoint/2010/main" val="247511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D34A3B0A-B513-4790-A75D-E1CB132B4769}" type="slidenum">
              <a:rPr lang="en-US"/>
              <a:pPr>
                <a:defRPr/>
              </a:pPr>
              <a:t>‹#›</a:t>
            </a:fld>
            <a:endParaRPr lang="en-US"/>
          </a:p>
        </p:txBody>
      </p:sp>
    </p:spTree>
    <p:extLst>
      <p:ext uri="{BB962C8B-B14F-4D97-AF65-F5344CB8AC3E}">
        <p14:creationId xmlns:p14="http://schemas.microsoft.com/office/powerpoint/2010/main" val="180358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444AD361-04B5-49E9-8F1F-1D3B7B2D0A1B}" type="slidenum">
              <a:rPr lang="en-US"/>
              <a:pPr>
                <a:defRPr/>
              </a:pPr>
              <a:t>‹#›</a:t>
            </a:fld>
            <a:endParaRPr lang="en-US"/>
          </a:p>
        </p:txBody>
      </p:sp>
    </p:spTree>
    <p:extLst>
      <p:ext uri="{BB962C8B-B14F-4D97-AF65-F5344CB8AC3E}">
        <p14:creationId xmlns:p14="http://schemas.microsoft.com/office/powerpoint/2010/main" val="1373272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17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7B57FFE9-3473-4DC3-BC44-9B82B5C387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itchFamily="34"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p:cNvSpPr>
          <p:nvPr/>
        </p:nvSpPr>
        <p:spPr bwMode="auto">
          <a:xfrm>
            <a:off x="990600" y="2286000"/>
            <a:ext cx="54102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8000" b="0" dirty="0" smtClean="0">
                <a:solidFill>
                  <a:srgbClr val="FFFF00"/>
                </a:solidFill>
                <a:latin typeface="Broadway" panose="04040905080B02020502" pitchFamily="82" charset="0"/>
                <a:ea typeface="Malgun Gothic" pitchFamily="34" charset="-127"/>
              </a:rPr>
              <a:t>Theology</a:t>
            </a:r>
          </a:p>
          <a:p>
            <a:pPr eaLnBrk="1" hangingPunct="1"/>
            <a:r>
              <a:rPr lang="en-US" altLang="en-US" sz="4000" b="0" dirty="0" smtClean="0">
                <a:solidFill>
                  <a:srgbClr val="FFFF00"/>
                </a:solidFill>
                <a:latin typeface="Broadway" panose="04040905080B02020502" pitchFamily="82" charset="0"/>
                <a:ea typeface="Malgun Gothic" pitchFamily="34" charset="-127"/>
              </a:rPr>
              <a:t>Of</a:t>
            </a:r>
          </a:p>
          <a:p>
            <a:pPr eaLnBrk="1" hangingPunct="1"/>
            <a:r>
              <a:rPr lang="en-US" altLang="en-US" sz="8000" b="0" dirty="0" smtClean="0">
                <a:solidFill>
                  <a:srgbClr val="FFFF00"/>
                </a:solidFill>
                <a:latin typeface="Broadway" panose="04040905080B02020502" pitchFamily="82" charset="0"/>
                <a:ea typeface="Malgun Gothic" pitchFamily="34" charset="-127"/>
              </a:rPr>
              <a:t>Vocation </a:t>
            </a:r>
          </a:p>
        </p:txBody>
      </p:sp>
      <p:pic>
        <p:nvPicPr>
          <p:cNvPr id="1026" name="Picture 2" descr="Image result for arm with a hammer silhou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744841" y="1780461"/>
            <a:ext cx="4114800" cy="26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90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Ephesians 4:7</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a:solidFill>
                  <a:schemeClr val="bg1"/>
                </a:solidFill>
                <a:latin typeface="Tahoma" pitchFamily="34" charset="0"/>
              </a:rPr>
              <a:t>“But to each one of us grace has been given as Christ apportioned it</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42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1 Corinthians 7:17</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smtClean="0">
                <a:solidFill>
                  <a:schemeClr val="bg1"/>
                </a:solidFill>
                <a:latin typeface="Tahoma" pitchFamily="34" charset="0"/>
              </a:rPr>
              <a:t>“Nevertheless</a:t>
            </a:r>
            <a:r>
              <a:rPr lang="en-US" altLang="en-US" sz="3000" dirty="0">
                <a:solidFill>
                  <a:schemeClr val="bg1"/>
                </a:solidFill>
                <a:latin typeface="Tahoma" pitchFamily="34" charset="0"/>
              </a:rPr>
              <a:t>, each one should retain the place in life that the Lord assigned to him and to which God has called him. This is the rule I lay down in all the churches</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571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Jeremiah 29:11</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smtClean="0">
                <a:solidFill>
                  <a:schemeClr val="bg1"/>
                </a:solidFill>
                <a:latin typeface="Tahoma" pitchFamily="34" charset="0"/>
              </a:rPr>
              <a:t>“‘For </a:t>
            </a:r>
            <a:r>
              <a:rPr lang="en-US" altLang="en-US" sz="3000" dirty="0">
                <a:solidFill>
                  <a:schemeClr val="bg1"/>
                </a:solidFill>
                <a:latin typeface="Tahoma" pitchFamily="34" charset="0"/>
              </a:rPr>
              <a:t>I know the plans I have for you</a:t>
            </a:r>
            <a:r>
              <a:rPr lang="en-US" altLang="en-US" sz="3000" dirty="0" smtClean="0">
                <a:solidFill>
                  <a:schemeClr val="bg1"/>
                </a:solidFill>
                <a:latin typeface="Tahoma" pitchFamily="34" charset="0"/>
              </a:rPr>
              <a:t>,’ </a:t>
            </a:r>
            <a:r>
              <a:rPr lang="en-US" altLang="en-US" sz="3000" dirty="0">
                <a:solidFill>
                  <a:schemeClr val="bg1"/>
                </a:solidFill>
                <a:latin typeface="Tahoma" pitchFamily="34" charset="0"/>
              </a:rPr>
              <a:t>declares the LORD, </a:t>
            </a:r>
            <a:r>
              <a:rPr lang="en-US" altLang="en-US" sz="3000" dirty="0" smtClean="0">
                <a:solidFill>
                  <a:schemeClr val="bg1"/>
                </a:solidFill>
                <a:latin typeface="Tahoma" pitchFamily="34" charset="0"/>
              </a:rPr>
              <a:t>‘plans </a:t>
            </a:r>
            <a:r>
              <a:rPr lang="en-US" altLang="en-US" sz="3000" dirty="0">
                <a:solidFill>
                  <a:schemeClr val="bg1"/>
                </a:solidFill>
                <a:latin typeface="Tahoma" pitchFamily="34" charset="0"/>
              </a:rPr>
              <a:t>to prosper you and not to harm you, plans to give you hope and a future</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916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4572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The Theology of 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7620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By God</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Hearing </a:t>
            </a:r>
            <a:r>
              <a:rPr lang="en-US" altLang="en-US" sz="2900" dirty="0">
                <a:solidFill>
                  <a:schemeClr val="bg1"/>
                </a:solidFill>
                <a:latin typeface="Tahoma" pitchFamily="34" charset="0"/>
              </a:rPr>
              <a:t>God's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Confirming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Obeying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to Serve</a:t>
            </a:r>
          </a:p>
        </p:txBody>
      </p:sp>
    </p:spTree>
    <p:extLst>
      <p:ext uri="{BB962C8B-B14F-4D97-AF65-F5344CB8AC3E}">
        <p14:creationId xmlns:p14="http://schemas.microsoft.com/office/powerpoint/2010/main" val="3753196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3810000" y="4419600"/>
            <a:ext cx="47244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4000" b="0" dirty="0" smtClean="0">
                <a:solidFill>
                  <a:srgbClr val="FFFF00"/>
                </a:solidFill>
                <a:latin typeface="Broadway" panose="04040905080B02020502" pitchFamily="82" charset="0"/>
                <a:ea typeface="Malgun Gothic" pitchFamily="34" charset="-127"/>
              </a:rPr>
              <a:t>- Paul Little</a:t>
            </a:r>
            <a:endParaRPr lang="en-US" altLang="en-US" sz="4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723900" y="9144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smtClean="0">
                <a:solidFill>
                  <a:schemeClr val="bg1"/>
                </a:solidFill>
                <a:latin typeface="Tahoma" pitchFamily="34" charset="0"/>
              </a:rPr>
              <a:t>“Suppose for a moment that the Lord Jesus Christ were to grant you the answer to one question—any question you wanted to ask. What would that question be? My guess is that it would probably be </a:t>
            </a:r>
            <a:r>
              <a:rPr lang="en-US" altLang="en-US" sz="3000" dirty="0" smtClean="0">
                <a:solidFill>
                  <a:schemeClr val="bg1"/>
                </a:solidFill>
                <a:latin typeface="Tahoma" pitchFamily="34" charset="0"/>
              </a:rPr>
              <a:t>related </a:t>
            </a:r>
            <a:r>
              <a:rPr lang="en-US" altLang="en-US" sz="3000" dirty="0" smtClean="0">
                <a:solidFill>
                  <a:schemeClr val="bg1"/>
                </a:solidFill>
                <a:latin typeface="Tahoma" pitchFamily="34" charset="0"/>
              </a:rPr>
              <a:t>in some way to knowing God’s will for your life.”</a:t>
            </a:r>
          </a:p>
        </p:txBody>
      </p:sp>
    </p:spTree>
    <p:extLst>
      <p:ext uri="{BB962C8B-B14F-4D97-AF65-F5344CB8AC3E}">
        <p14:creationId xmlns:p14="http://schemas.microsoft.com/office/powerpoint/2010/main" val="3997165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3048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Romans 12:1-2</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4478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2900" dirty="0" smtClean="0">
                <a:solidFill>
                  <a:schemeClr val="bg1"/>
                </a:solidFill>
                <a:latin typeface="Tahoma" pitchFamily="34" charset="0"/>
              </a:rPr>
              <a:t>“Therefore</a:t>
            </a:r>
            <a:r>
              <a:rPr lang="en-US" altLang="en-US" sz="2900" dirty="0">
                <a:solidFill>
                  <a:schemeClr val="bg1"/>
                </a:solidFill>
                <a:latin typeface="Tahoma" pitchFamily="34" charset="0"/>
              </a:rPr>
              <a:t>, I urge you, brothers, in view of God's mercy, to offer your bodies as living sacrifices, holy and pleasing to God - this is your </a:t>
            </a:r>
            <a:r>
              <a:rPr lang="en-US" altLang="en-US" sz="2900" dirty="0" smtClean="0">
                <a:solidFill>
                  <a:schemeClr val="bg1"/>
                </a:solidFill>
                <a:latin typeface="Tahoma" pitchFamily="34" charset="0"/>
              </a:rPr>
              <a:t>spiritual act </a:t>
            </a:r>
            <a:r>
              <a:rPr lang="en-US" altLang="en-US" sz="2900" dirty="0">
                <a:solidFill>
                  <a:schemeClr val="bg1"/>
                </a:solidFill>
                <a:latin typeface="Tahoma" pitchFamily="34" charset="0"/>
              </a:rPr>
              <a:t>of worship. </a:t>
            </a:r>
            <a:r>
              <a:rPr lang="en-US" altLang="en-US" sz="2900" dirty="0" smtClean="0">
                <a:solidFill>
                  <a:schemeClr val="bg1"/>
                </a:solidFill>
                <a:latin typeface="Tahoma" pitchFamily="34" charset="0"/>
              </a:rPr>
              <a:t>Do </a:t>
            </a:r>
            <a:r>
              <a:rPr lang="en-US" altLang="en-US" sz="2900" dirty="0">
                <a:solidFill>
                  <a:schemeClr val="bg1"/>
                </a:solidFill>
                <a:latin typeface="Tahoma" pitchFamily="34" charset="0"/>
              </a:rPr>
              <a:t>not conform any longer to the pattern of this world, but be transformed by the renewing of your mind. Then you will be able to test and approve what God's will is - his good, pleasing and perfect will</a:t>
            </a:r>
            <a:r>
              <a:rPr lang="en-US" altLang="en-US" sz="2900" dirty="0" smtClean="0">
                <a:solidFill>
                  <a:schemeClr val="bg1"/>
                </a:solidFill>
                <a:latin typeface="Tahoma" pitchFamily="34" charset="0"/>
              </a:rPr>
              <a:t>.” </a:t>
            </a:r>
            <a:endParaRPr lang="en-US" altLang="en-US" sz="29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638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61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Romans 12:1-2</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457200" indent="-457200">
              <a:lnSpc>
                <a:spcPct val="105000"/>
              </a:lnSpc>
              <a:tabLst>
                <a:tab pos="1828800" algn="l"/>
              </a:tabLst>
            </a:pPr>
            <a:r>
              <a:rPr lang="en-US" altLang="en-US" sz="3000" dirty="0" smtClean="0">
                <a:solidFill>
                  <a:schemeClr val="bg1"/>
                </a:solidFill>
                <a:latin typeface="Tahoma" pitchFamily="34" charset="0"/>
              </a:rPr>
              <a:t>Be sure you are saved</a:t>
            </a:r>
          </a:p>
          <a:p>
            <a:pPr marL="457200" indent="-457200">
              <a:lnSpc>
                <a:spcPct val="105000"/>
              </a:lnSpc>
              <a:tabLst>
                <a:tab pos="1828800" algn="l"/>
              </a:tabLst>
            </a:pPr>
            <a:r>
              <a:rPr lang="en-US" altLang="en-US" sz="3000" dirty="0" smtClean="0">
                <a:solidFill>
                  <a:schemeClr val="bg1"/>
                </a:solidFill>
                <a:latin typeface="Tahoma" pitchFamily="34" charset="0"/>
              </a:rPr>
              <a:t>Offer all of yourself to God</a:t>
            </a:r>
          </a:p>
          <a:p>
            <a:pPr marL="457200" indent="-457200">
              <a:lnSpc>
                <a:spcPct val="105000"/>
              </a:lnSpc>
              <a:tabLst>
                <a:tab pos="1828800" algn="l"/>
              </a:tabLst>
            </a:pPr>
            <a:r>
              <a:rPr lang="en-US" altLang="en-US" sz="3000" dirty="0" smtClean="0">
                <a:solidFill>
                  <a:schemeClr val="bg1"/>
                </a:solidFill>
                <a:latin typeface="Tahoma" pitchFamily="34" charset="0"/>
              </a:rPr>
              <a:t>Stop conforming to the world’s pattern</a:t>
            </a:r>
          </a:p>
          <a:p>
            <a:pPr marL="457200" indent="-457200">
              <a:lnSpc>
                <a:spcPct val="105000"/>
              </a:lnSpc>
              <a:tabLst>
                <a:tab pos="1828800" algn="l"/>
              </a:tabLst>
            </a:pPr>
            <a:r>
              <a:rPr lang="en-US" altLang="en-US" sz="3000" dirty="0" smtClean="0">
                <a:solidFill>
                  <a:schemeClr val="bg1"/>
                </a:solidFill>
                <a:latin typeface="Tahoma" pitchFamily="34" charset="0"/>
              </a:rPr>
              <a:t>Then test and approve God’s will</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658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Hearing from God</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457200" indent="-457200">
              <a:lnSpc>
                <a:spcPct val="105000"/>
              </a:lnSpc>
              <a:tabLst>
                <a:tab pos="1828800" algn="l"/>
              </a:tabLst>
            </a:pPr>
            <a:r>
              <a:rPr lang="en-US" altLang="en-US" sz="3000" dirty="0" smtClean="0">
                <a:solidFill>
                  <a:schemeClr val="bg1"/>
                </a:solidFill>
                <a:latin typeface="Tahoma" pitchFamily="34" charset="0"/>
              </a:rPr>
              <a:t>He speaks through His Word</a:t>
            </a:r>
          </a:p>
          <a:p>
            <a:pPr marL="457200" indent="-457200">
              <a:lnSpc>
                <a:spcPct val="105000"/>
              </a:lnSpc>
              <a:tabLst>
                <a:tab pos="1828800" algn="l"/>
              </a:tabLst>
            </a:pPr>
            <a:r>
              <a:rPr lang="en-US" altLang="en-US" sz="3000" dirty="0" smtClean="0">
                <a:solidFill>
                  <a:schemeClr val="bg1"/>
                </a:solidFill>
                <a:latin typeface="Tahoma" pitchFamily="34" charset="0"/>
              </a:rPr>
              <a:t>Be obedient to what God has shown you</a:t>
            </a:r>
          </a:p>
          <a:p>
            <a:pPr marL="457200" indent="-457200">
              <a:lnSpc>
                <a:spcPct val="105000"/>
              </a:lnSpc>
              <a:tabLst>
                <a:tab pos="1828800" algn="l"/>
              </a:tabLst>
            </a:pPr>
            <a:r>
              <a:rPr lang="en-US" altLang="en-US" sz="3000" dirty="0" smtClean="0">
                <a:solidFill>
                  <a:schemeClr val="bg1"/>
                </a:solidFill>
                <a:latin typeface="Tahoma" pitchFamily="34" charset="0"/>
              </a:rPr>
              <a:t>When you ask God, take time to listen</a:t>
            </a:r>
          </a:p>
          <a:p>
            <a:pPr marL="457200" indent="-457200">
              <a:lnSpc>
                <a:spcPct val="105000"/>
              </a:lnSpc>
              <a:tabLst>
                <a:tab pos="1828800" algn="l"/>
              </a:tabLst>
            </a:pP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80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4572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The Theology of 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7620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By God</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Hearing </a:t>
            </a:r>
            <a:r>
              <a:rPr lang="en-US" altLang="en-US" sz="2900" dirty="0">
                <a:solidFill>
                  <a:schemeClr val="bg1"/>
                </a:solidFill>
                <a:latin typeface="Tahoma" pitchFamily="34" charset="0"/>
              </a:rPr>
              <a:t>God's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Confirming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Obeying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to Serve</a:t>
            </a:r>
          </a:p>
        </p:txBody>
      </p:sp>
    </p:spTree>
    <p:extLst>
      <p:ext uri="{BB962C8B-B14F-4D97-AF65-F5344CB8AC3E}">
        <p14:creationId xmlns:p14="http://schemas.microsoft.com/office/powerpoint/2010/main" val="416958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Confirming the Call</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457200" indent="-457200">
              <a:lnSpc>
                <a:spcPct val="105000"/>
              </a:lnSpc>
              <a:tabLst>
                <a:tab pos="1828800" algn="l"/>
              </a:tabLst>
            </a:pPr>
            <a:r>
              <a:rPr lang="en-US" altLang="en-US" sz="3000" dirty="0" smtClean="0">
                <a:solidFill>
                  <a:schemeClr val="bg1"/>
                </a:solidFill>
                <a:latin typeface="Tahoma" pitchFamily="34" charset="0"/>
              </a:rPr>
              <a:t>Counsel with mature Christians</a:t>
            </a:r>
          </a:p>
          <a:p>
            <a:pPr marL="457200" indent="-457200">
              <a:lnSpc>
                <a:spcPct val="105000"/>
              </a:lnSpc>
              <a:tabLst>
                <a:tab pos="1828800" algn="l"/>
              </a:tabLst>
            </a:pPr>
            <a:r>
              <a:rPr lang="en-US" altLang="en-US" sz="3000" dirty="0" smtClean="0">
                <a:solidFill>
                  <a:schemeClr val="bg1"/>
                </a:solidFill>
                <a:latin typeface="Tahoma" pitchFamily="34" charset="0"/>
              </a:rPr>
              <a:t>Take the initial steps</a:t>
            </a:r>
          </a:p>
          <a:p>
            <a:pPr marL="457200" indent="-457200">
              <a:lnSpc>
                <a:spcPct val="105000"/>
              </a:lnSpc>
              <a:tabLst>
                <a:tab pos="1828800" algn="l"/>
              </a:tabLst>
            </a:pPr>
            <a:r>
              <a:rPr lang="en-US" altLang="en-US" sz="3000" dirty="0" smtClean="0">
                <a:solidFill>
                  <a:schemeClr val="bg1"/>
                </a:solidFill>
                <a:latin typeface="Tahoma" pitchFamily="34" charset="0"/>
              </a:rPr>
              <a:t>Let God warn you if you are departing from His will</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983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4572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The Theology of 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533400" y="2057400"/>
            <a:ext cx="9296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914400" indent="0">
              <a:lnSpc>
                <a:spcPct val="105000"/>
              </a:lnSpc>
              <a:buNone/>
              <a:tabLst>
                <a:tab pos="1828800" algn="l"/>
              </a:tabLst>
            </a:pPr>
            <a:r>
              <a:rPr lang="en-US" altLang="en-US" sz="2900" dirty="0" smtClean="0">
                <a:solidFill>
                  <a:srgbClr val="FFFF00"/>
                </a:solidFill>
                <a:latin typeface="Tahoma" pitchFamily="34" charset="0"/>
              </a:rPr>
              <a:t>October 9: </a:t>
            </a:r>
            <a:r>
              <a:rPr lang="en-US" altLang="en-US" sz="2900" dirty="0" smtClean="0">
                <a:solidFill>
                  <a:schemeClr val="bg1"/>
                </a:solidFill>
                <a:latin typeface="Tahoma" pitchFamily="34" charset="0"/>
              </a:rPr>
              <a:t>Design and Dignity of Work</a:t>
            </a:r>
          </a:p>
          <a:p>
            <a:pPr marL="914400" indent="0">
              <a:lnSpc>
                <a:spcPct val="105000"/>
              </a:lnSpc>
              <a:buNone/>
              <a:tabLst>
                <a:tab pos="1828800" algn="l"/>
              </a:tabLst>
            </a:pPr>
            <a:r>
              <a:rPr lang="en-US" altLang="en-US" sz="2900" dirty="0" smtClean="0">
                <a:solidFill>
                  <a:srgbClr val="FFFF00"/>
                </a:solidFill>
                <a:latin typeface="Tahoma" pitchFamily="34" charset="0"/>
              </a:rPr>
              <a:t>October 16: </a:t>
            </a:r>
            <a:r>
              <a:rPr lang="en-US" altLang="en-US" sz="2900" dirty="0" smtClean="0">
                <a:solidFill>
                  <a:schemeClr val="bg1"/>
                </a:solidFill>
                <a:latin typeface="Tahoma" pitchFamily="34" charset="0"/>
              </a:rPr>
              <a:t>Working as Unto the Lord</a:t>
            </a:r>
          </a:p>
          <a:p>
            <a:pPr marL="914400" indent="0">
              <a:lnSpc>
                <a:spcPct val="105000"/>
              </a:lnSpc>
              <a:buNone/>
              <a:tabLst>
                <a:tab pos="1828800" algn="l"/>
              </a:tabLst>
            </a:pPr>
            <a:r>
              <a:rPr lang="en-US" altLang="en-US" sz="2900" dirty="0" smtClean="0">
                <a:solidFill>
                  <a:srgbClr val="FFFF00"/>
                </a:solidFill>
                <a:latin typeface="Tahoma" pitchFamily="34" charset="0"/>
              </a:rPr>
              <a:t>October 23: </a:t>
            </a:r>
            <a:r>
              <a:rPr lang="en-US" altLang="en-US" sz="2900" dirty="0" smtClean="0">
                <a:solidFill>
                  <a:schemeClr val="bg1"/>
                </a:solidFill>
                <a:latin typeface="Tahoma" pitchFamily="34" charset="0"/>
              </a:rPr>
              <a:t>Operating within God’s Calling</a:t>
            </a:r>
          </a:p>
          <a:p>
            <a:pPr marL="914400" indent="0">
              <a:lnSpc>
                <a:spcPct val="105000"/>
              </a:lnSpc>
              <a:buNone/>
              <a:tabLst>
                <a:tab pos="1828800" algn="l"/>
              </a:tabLst>
            </a:pPr>
            <a:r>
              <a:rPr lang="en-US" altLang="en-US" sz="2900" dirty="0" smtClean="0">
                <a:solidFill>
                  <a:srgbClr val="FFFF00"/>
                </a:solidFill>
                <a:latin typeface="Tahoma" pitchFamily="34" charset="0"/>
              </a:rPr>
              <a:t>October 30: </a:t>
            </a:r>
            <a:r>
              <a:rPr lang="en-US" altLang="en-US" sz="2900" dirty="0" smtClean="0">
                <a:solidFill>
                  <a:schemeClr val="bg1"/>
                </a:solidFill>
                <a:latin typeface="Tahoma" pitchFamily="34" charset="0"/>
              </a:rPr>
              <a:t>Working in a Fallen World</a:t>
            </a:r>
          </a:p>
          <a:p>
            <a:pPr marL="914400" indent="0">
              <a:lnSpc>
                <a:spcPct val="105000"/>
              </a:lnSpc>
              <a:buNone/>
              <a:tabLst>
                <a:tab pos="1828800" algn="l"/>
              </a:tabLst>
            </a:pPr>
            <a:r>
              <a:rPr lang="en-US" altLang="en-US" sz="2900" dirty="0" smtClean="0">
                <a:solidFill>
                  <a:srgbClr val="FFFF00"/>
                </a:solidFill>
                <a:latin typeface="Tahoma" pitchFamily="34" charset="0"/>
              </a:rPr>
              <a:t>November 6: </a:t>
            </a:r>
            <a:r>
              <a:rPr lang="en-US" altLang="en-US" sz="2900" dirty="0" smtClean="0">
                <a:solidFill>
                  <a:schemeClr val="bg1"/>
                </a:solidFill>
                <a:latin typeface="Tahoma" pitchFamily="34" charset="0"/>
              </a:rPr>
              <a:t>A Society that Doesn’t Work</a:t>
            </a:r>
            <a:endParaRPr lang="en-US" altLang="en-US" sz="2900" dirty="0">
              <a:solidFill>
                <a:schemeClr val="bg1"/>
              </a:solidFill>
              <a:latin typeface="Tahoma" pitchFamily="34" charset="0"/>
            </a:endParaRPr>
          </a:p>
        </p:txBody>
      </p:sp>
    </p:spTree>
    <p:extLst>
      <p:ext uri="{BB962C8B-B14F-4D97-AF65-F5344CB8AC3E}">
        <p14:creationId xmlns:p14="http://schemas.microsoft.com/office/powerpoint/2010/main" val="27130244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Proverbs 11:14</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a:solidFill>
                  <a:schemeClr val="bg1"/>
                </a:solidFill>
                <a:latin typeface="Tahoma" pitchFamily="34" charset="0"/>
              </a:rPr>
              <a:t>“For lack of guidance a nation falls, but many advisers make victory sure</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21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Confirming the Call</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457200" indent="-457200">
              <a:lnSpc>
                <a:spcPct val="105000"/>
              </a:lnSpc>
              <a:tabLst>
                <a:tab pos="1828800" algn="l"/>
              </a:tabLst>
            </a:pPr>
            <a:r>
              <a:rPr lang="en-US" altLang="en-US" sz="3000" dirty="0" smtClean="0">
                <a:solidFill>
                  <a:schemeClr val="bg1"/>
                </a:solidFill>
                <a:latin typeface="Tahoma" pitchFamily="34" charset="0"/>
              </a:rPr>
              <a:t>Counsel with mature Christians</a:t>
            </a:r>
          </a:p>
          <a:p>
            <a:pPr marL="457200" indent="-457200">
              <a:lnSpc>
                <a:spcPct val="105000"/>
              </a:lnSpc>
              <a:tabLst>
                <a:tab pos="1828800" algn="l"/>
              </a:tabLst>
            </a:pPr>
            <a:r>
              <a:rPr lang="en-US" altLang="en-US" sz="3000" dirty="0" smtClean="0">
                <a:solidFill>
                  <a:schemeClr val="bg1"/>
                </a:solidFill>
                <a:latin typeface="Tahoma" pitchFamily="34" charset="0"/>
              </a:rPr>
              <a:t>Take the initial steps</a:t>
            </a:r>
          </a:p>
          <a:p>
            <a:pPr marL="457200" indent="-457200">
              <a:lnSpc>
                <a:spcPct val="105000"/>
              </a:lnSpc>
              <a:tabLst>
                <a:tab pos="1828800" algn="l"/>
              </a:tabLst>
            </a:pPr>
            <a:r>
              <a:rPr lang="en-US" altLang="en-US" sz="3000" dirty="0" smtClean="0">
                <a:solidFill>
                  <a:schemeClr val="bg1"/>
                </a:solidFill>
                <a:latin typeface="Tahoma" pitchFamily="34" charset="0"/>
              </a:rPr>
              <a:t>Let God warn you if you are departing from His will</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279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Colossians 3:15</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a:solidFill>
                  <a:schemeClr val="bg1"/>
                </a:solidFill>
                <a:latin typeface="Tahoma" pitchFamily="34" charset="0"/>
              </a:rPr>
              <a:t>“Let the peace of Christ rule in your hearts, since as members of one body you were called to peace. And be thankful</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470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4572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The Theology of 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7620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By God</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Hearing </a:t>
            </a:r>
            <a:r>
              <a:rPr lang="en-US" altLang="en-US" sz="2900" dirty="0">
                <a:solidFill>
                  <a:schemeClr val="bg1"/>
                </a:solidFill>
                <a:latin typeface="Tahoma" pitchFamily="34" charset="0"/>
              </a:rPr>
              <a:t>God's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Confirming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Obeying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to Serve</a:t>
            </a:r>
          </a:p>
        </p:txBody>
      </p:sp>
    </p:spTree>
    <p:extLst>
      <p:ext uri="{BB962C8B-B14F-4D97-AF65-F5344CB8AC3E}">
        <p14:creationId xmlns:p14="http://schemas.microsoft.com/office/powerpoint/2010/main" val="1035264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Acts 16:6-12</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457200" indent="-457200">
              <a:lnSpc>
                <a:spcPct val="105000"/>
              </a:lnSpc>
              <a:tabLst>
                <a:tab pos="1828800" algn="l"/>
              </a:tabLst>
            </a:pPr>
            <a:r>
              <a:rPr lang="en-US" altLang="en-US" sz="3000" dirty="0" smtClean="0">
                <a:solidFill>
                  <a:schemeClr val="bg1"/>
                </a:solidFill>
                <a:latin typeface="Tahoma" pitchFamily="34" charset="0"/>
              </a:rPr>
              <a:t>They were already serving</a:t>
            </a:r>
          </a:p>
          <a:p>
            <a:pPr marL="457200" indent="-457200">
              <a:lnSpc>
                <a:spcPct val="105000"/>
              </a:lnSpc>
              <a:tabLst>
                <a:tab pos="1828800" algn="l"/>
              </a:tabLst>
            </a:pPr>
            <a:r>
              <a:rPr lang="en-US" altLang="en-US" sz="3000" dirty="0" smtClean="0">
                <a:solidFill>
                  <a:schemeClr val="bg1"/>
                </a:solidFill>
                <a:latin typeface="Tahoma" pitchFamily="34" charset="0"/>
              </a:rPr>
              <a:t>They were spiritually sensitive</a:t>
            </a:r>
          </a:p>
          <a:p>
            <a:pPr marL="457200" indent="-457200">
              <a:lnSpc>
                <a:spcPct val="105000"/>
              </a:lnSpc>
              <a:tabLst>
                <a:tab pos="1828800" algn="l"/>
              </a:tabLst>
            </a:pPr>
            <a:r>
              <a:rPr lang="en-US" altLang="en-US" sz="3000" dirty="0" smtClean="0">
                <a:solidFill>
                  <a:schemeClr val="bg1"/>
                </a:solidFill>
                <a:latin typeface="Tahoma" pitchFamily="34" charset="0"/>
              </a:rPr>
              <a:t>They tested to see if it was from God</a:t>
            </a:r>
          </a:p>
          <a:p>
            <a:pPr marL="457200" indent="-457200">
              <a:lnSpc>
                <a:spcPct val="105000"/>
              </a:lnSpc>
              <a:tabLst>
                <a:tab pos="1828800" algn="l"/>
              </a:tabLst>
            </a:pPr>
            <a:r>
              <a:rPr lang="en-US" altLang="en-US" sz="3000" dirty="0" smtClean="0">
                <a:solidFill>
                  <a:schemeClr val="bg1"/>
                </a:solidFill>
                <a:latin typeface="Tahoma" pitchFamily="34" charset="0"/>
              </a:rPr>
              <a:t>They set out to obey at once</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712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2 Timothy 4:5</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a:solidFill>
                  <a:schemeClr val="bg1"/>
                </a:solidFill>
                <a:latin typeface="Tahoma" pitchFamily="34" charset="0"/>
              </a:rPr>
              <a:t>“But you, keep your head in all situations, endure hardship, do the work of an evangelist, discharge all the duties of your ministry</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697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p:cNvSpPr>
          <p:nvPr/>
        </p:nvSpPr>
        <p:spPr bwMode="auto">
          <a:xfrm>
            <a:off x="-228600" y="21336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Picture of a car (very wide freeway, lots of traffic)</a:t>
            </a:r>
            <a:endParaRPr lang="en-US" altLang="en-US" sz="5500" b="0" dirty="0">
              <a:solidFill>
                <a:srgbClr val="FFFF00"/>
              </a:solidFill>
              <a:latin typeface="Broadway" panose="04040905080B02020502" pitchFamily="82" charset="0"/>
              <a:ea typeface="Malgun Gothic" pitchFamily="34" charset="-127"/>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traff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0" y="381000"/>
            <a:ext cx="9157010" cy="603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128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21336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Picture of hands on a steering wheel and the car is driving</a:t>
            </a:r>
            <a:endParaRPr lang="en-US" altLang="en-US" sz="5500" b="0" dirty="0">
              <a:solidFill>
                <a:srgbClr val="FFFF00"/>
              </a:solidFill>
              <a:latin typeface="Broadway" panose="04040905080B02020502" pitchFamily="82" charset="0"/>
              <a:ea typeface="Malgun Gothic" pitchFamily="34" charset="-127"/>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73479" y="-39886"/>
            <a:ext cx="9214757" cy="6876115"/>
          </a:xfrm>
          <a:prstGeom prst="rect">
            <a:avLst/>
          </a:prstGeom>
        </p:spPr>
      </p:pic>
    </p:spTree>
    <p:extLst>
      <p:ext uri="{BB962C8B-B14F-4D97-AF65-F5344CB8AC3E}">
        <p14:creationId xmlns:p14="http://schemas.microsoft.com/office/powerpoint/2010/main" val="956131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4572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The Theology of 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7620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By God</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Hearing </a:t>
            </a:r>
            <a:r>
              <a:rPr lang="en-US" altLang="en-US" sz="2900" dirty="0">
                <a:solidFill>
                  <a:schemeClr val="bg1"/>
                </a:solidFill>
                <a:latin typeface="Tahoma" pitchFamily="34" charset="0"/>
              </a:rPr>
              <a:t>God's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Confirming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Obeying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to Serve</a:t>
            </a:r>
          </a:p>
        </p:txBody>
      </p:sp>
    </p:spTree>
    <p:extLst>
      <p:ext uri="{BB962C8B-B14F-4D97-AF65-F5344CB8AC3E}">
        <p14:creationId xmlns:p14="http://schemas.microsoft.com/office/powerpoint/2010/main" val="20513059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Mark 10:45</a:t>
            </a: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a:solidFill>
                  <a:schemeClr val="bg1"/>
                </a:solidFill>
                <a:latin typeface="Tahoma" pitchFamily="34" charset="0"/>
              </a:rPr>
              <a:t>“For even the Son of Man did not come to be served, but to serve, and to give his life as a ransom for many</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226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p:cNvSpPr>
          <p:nvPr/>
        </p:nvSpPr>
        <p:spPr bwMode="auto">
          <a:xfrm>
            <a:off x="0" y="1981200"/>
            <a:ext cx="9144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10000" b="0" dirty="0" smtClean="0">
                <a:solidFill>
                  <a:srgbClr val="FFFF00"/>
                </a:solidFill>
                <a:latin typeface="Copperplate Gothic Bold" pitchFamily="34" charset="0"/>
                <a:ea typeface="Malgun Gothic" pitchFamily="34" charset="-127"/>
              </a:rPr>
              <a:t>Calling</a:t>
            </a:r>
          </a:p>
          <a:p>
            <a:pPr eaLnBrk="1" hangingPunct="1"/>
            <a:r>
              <a:rPr lang="en-US" altLang="en-US" sz="10000" b="0" dirty="0" smtClean="0">
                <a:solidFill>
                  <a:schemeClr val="bg1"/>
                </a:solidFill>
                <a:latin typeface="Copperplate Gothic Bold" pitchFamily="34" charset="0"/>
                <a:ea typeface="Malgun Gothic" pitchFamily="34" charset="-127"/>
              </a:rPr>
              <a:t>Vocation</a:t>
            </a:r>
            <a:endParaRPr lang="en-US" altLang="en-US" sz="7500" b="0" dirty="0" smtClean="0">
              <a:solidFill>
                <a:schemeClr val="bg1"/>
              </a:solidFill>
              <a:latin typeface="Copperplate Gothic Bold" pitchFamily="34" charset="0"/>
              <a:ea typeface="Malgun Gothic" pitchFamily="34" charset="-127"/>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2 Timothy 4:6-8</a:t>
            </a:r>
          </a:p>
        </p:txBody>
      </p:sp>
      <p:sp>
        <p:nvSpPr>
          <p:cNvPr id="589827" name="Rectangle 3"/>
          <p:cNvSpPr>
            <a:spLocks noChangeArrowheads="1"/>
          </p:cNvSpPr>
          <p:nvPr/>
        </p:nvSpPr>
        <p:spPr bwMode="auto">
          <a:xfrm>
            <a:off x="685800" y="18288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a:solidFill>
                  <a:schemeClr val="bg1"/>
                </a:solidFill>
                <a:latin typeface="Tahoma" pitchFamily="34" charset="0"/>
              </a:rPr>
              <a:t>“For I am already being poured out like a drink offering, and the time has come for my departure. </a:t>
            </a:r>
            <a:r>
              <a:rPr lang="en-US" altLang="en-US" sz="3000" dirty="0" smtClean="0">
                <a:solidFill>
                  <a:schemeClr val="bg1"/>
                </a:solidFill>
                <a:latin typeface="Tahoma" pitchFamily="34" charset="0"/>
              </a:rPr>
              <a:t>I </a:t>
            </a:r>
            <a:r>
              <a:rPr lang="en-US" altLang="en-US" sz="3000" dirty="0">
                <a:solidFill>
                  <a:schemeClr val="bg1"/>
                </a:solidFill>
                <a:latin typeface="Tahoma" pitchFamily="34" charset="0"/>
              </a:rPr>
              <a:t>have fought the good fight, I have finished the race, I have kept the </a:t>
            </a:r>
            <a:r>
              <a:rPr lang="en-US" altLang="en-US" sz="3000" dirty="0" smtClean="0">
                <a:solidFill>
                  <a:schemeClr val="bg1"/>
                </a:solidFill>
                <a:latin typeface="Tahoma" pitchFamily="34" charset="0"/>
              </a:rPr>
              <a:t>faith…</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081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2 Timothy 4:6-8</a:t>
            </a:r>
          </a:p>
        </p:txBody>
      </p:sp>
      <p:sp>
        <p:nvSpPr>
          <p:cNvPr id="589827" name="Rectangle 3"/>
          <p:cNvSpPr>
            <a:spLocks noChangeArrowheads="1"/>
          </p:cNvSpPr>
          <p:nvPr/>
        </p:nvSpPr>
        <p:spPr bwMode="auto">
          <a:xfrm>
            <a:off x="685800" y="18288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smtClean="0">
                <a:solidFill>
                  <a:schemeClr val="bg1"/>
                </a:solidFill>
                <a:latin typeface="Tahoma" pitchFamily="34" charset="0"/>
              </a:rPr>
              <a:t>“Now </a:t>
            </a:r>
            <a:r>
              <a:rPr lang="en-US" altLang="en-US" sz="3000" dirty="0">
                <a:solidFill>
                  <a:schemeClr val="bg1"/>
                </a:solidFill>
                <a:latin typeface="Tahoma" pitchFamily="34" charset="0"/>
              </a:rPr>
              <a:t>there is in store for me the crown of righteousness, which the Lord, the righteous Judge, will award to me on that </a:t>
            </a:r>
            <a:r>
              <a:rPr lang="en-US" altLang="en-US" sz="3000" dirty="0" smtClean="0">
                <a:solidFill>
                  <a:schemeClr val="bg1"/>
                </a:solidFill>
                <a:latin typeface="Tahoma" pitchFamily="34" charset="0"/>
              </a:rPr>
              <a:t>day—and </a:t>
            </a:r>
            <a:r>
              <a:rPr lang="en-US" altLang="en-US" sz="3000" dirty="0">
                <a:solidFill>
                  <a:schemeClr val="bg1"/>
                </a:solidFill>
                <a:latin typeface="Tahoma" pitchFamily="34" charset="0"/>
              </a:rPr>
              <a:t>not only to me, but also to all who have longed for his appearing</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733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3429000" y="4724400"/>
            <a:ext cx="46482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4000" b="0" dirty="0" smtClean="0">
                <a:solidFill>
                  <a:srgbClr val="FFFF00"/>
                </a:solidFill>
                <a:latin typeface="Broadway" panose="04040905080B02020502" pitchFamily="82" charset="0"/>
                <a:ea typeface="Malgun Gothic" pitchFamily="34" charset="-127"/>
              </a:rPr>
              <a:t>-Timothy Keller</a:t>
            </a:r>
          </a:p>
        </p:txBody>
      </p:sp>
      <p:sp>
        <p:nvSpPr>
          <p:cNvPr id="589827" name="Rectangle 3"/>
          <p:cNvSpPr>
            <a:spLocks noChangeArrowheads="1"/>
          </p:cNvSpPr>
          <p:nvPr/>
        </p:nvSpPr>
        <p:spPr bwMode="auto">
          <a:xfrm>
            <a:off x="685800" y="7620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2900" dirty="0" smtClean="0">
                <a:solidFill>
                  <a:schemeClr val="bg1"/>
                </a:solidFill>
                <a:latin typeface="Tahoma" pitchFamily="34" charset="0"/>
              </a:rPr>
              <a:t>“Remember that something can be a vocation or calling only if some other party calls you to do it, and you do it for their sake rather than for your own. Our daily work can be a calling only if it is reconceived as God’s assignment to serve others. And that is exactly how the Bible teaches us to view work.” </a:t>
            </a:r>
            <a:endParaRPr lang="en-US" altLang="en-US" sz="29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49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9827" name="Rectangle 3"/>
          <p:cNvSpPr>
            <a:spLocks noChangeArrowheads="1"/>
          </p:cNvSpPr>
          <p:nvPr/>
        </p:nvSpPr>
        <p:spPr bwMode="auto">
          <a:xfrm>
            <a:off x="685800" y="8382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2900" dirty="0" smtClean="0">
                <a:solidFill>
                  <a:schemeClr val="bg1"/>
                </a:solidFill>
                <a:latin typeface="Tahoma" pitchFamily="34" charset="0"/>
              </a:rPr>
              <a:t>“Christians should be aware of this revolutionary understanding of the purpose of their work in the world. We are not to choose jobs and conduct our work to fulfill ourselves and accrue power, for being called by God to do something is empowering enough. </a:t>
            </a:r>
            <a:r>
              <a:rPr lang="en-US" altLang="en-US" sz="2900" dirty="0">
                <a:solidFill>
                  <a:schemeClr val="bg1"/>
                </a:solidFill>
                <a:latin typeface="Tahoma" pitchFamily="34" charset="0"/>
              </a:rPr>
              <a:t>We are to see work as a way of service to God and our neighbor, and so we should both choose and conduct our work in accordance with that </a:t>
            </a:r>
            <a:r>
              <a:rPr lang="en-US" altLang="en-US" sz="2900" dirty="0" smtClean="0">
                <a:solidFill>
                  <a:schemeClr val="bg1"/>
                </a:solidFill>
                <a:latin typeface="Tahoma" pitchFamily="34" charset="0"/>
              </a:rPr>
              <a:t>purpose…</a:t>
            </a:r>
            <a:endParaRPr lang="en-US" altLang="en-US" sz="29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659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3124200" y="4724400"/>
            <a:ext cx="54102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4000" b="0" dirty="0" smtClean="0">
                <a:solidFill>
                  <a:srgbClr val="FFFF00"/>
                </a:solidFill>
                <a:latin typeface="Broadway" panose="04040905080B02020502" pitchFamily="82" charset="0"/>
                <a:ea typeface="Malgun Gothic" pitchFamily="34" charset="-127"/>
              </a:rPr>
              <a:t>-Timothy Keller</a:t>
            </a:r>
          </a:p>
        </p:txBody>
      </p:sp>
      <p:sp>
        <p:nvSpPr>
          <p:cNvPr id="589827" name="Rectangle 3"/>
          <p:cNvSpPr>
            <a:spLocks noChangeArrowheads="1"/>
          </p:cNvSpPr>
          <p:nvPr/>
        </p:nvSpPr>
        <p:spPr bwMode="auto">
          <a:xfrm>
            <a:off x="685800" y="8382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2900" dirty="0" smtClean="0">
                <a:solidFill>
                  <a:schemeClr val="bg1"/>
                </a:solidFill>
                <a:latin typeface="Tahoma" pitchFamily="34" charset="0"/>
              </a:rPr>
              <a:t>The question regarding our choice of work is no longer, ‘what will make me the most money and give me the most status?’ The question must now be, ‘how, with my existing abilities and opportunities, can I be of greatest service to other people, knowing what I do of God’s will and of human need’”</a:t>
            </a:r>
            <a:endParaRPr lang="en-US" altLang="en-US" sz="29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035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4572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The Theology of 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533400" y="2057400"/>
            <a:ext cx="9296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914400" indent="0">
              <a:lnSpc>
                <a:spcPct val="105000"/>
              </a:lnSpc>
              <a:buNone/>
              <a:tabLst>
                <a:tab pos="1828800" algn="l"/>
              </a:tabLst>
            </a:pPr>
            <a:r>
              <a:rPr lang="en-US" altLang="en-US" sz="2900" dirty="0" smtClean="0">
                <a:solidFill>
                  <a:srgbClr val="FFFF00"/>
                </a:solidFill>
                <a:latin typeface="Tahoma" pitchFamily="34" charset="0"/>
              </a:rPr>
              <a:t>October 9: </a:t>
            </a:r>
            <a:r>
              <a:rPr lang="en-US" altLang="en-US" sz="2900" dirty="0" smtClean="0">
                <a:solidFill>
                  <a:schemeClr val="bg1"/>
                </a:solidFill>
                <a:latin typeface="Tahoma" pitchFamily="34" charset="0"/>
              </a:rPr>
              <a:t>Design and Dignity of Work</a:t>
            </a:r>
          </a:p>
          <a:p>
            <a:pPr marL="914400" indent="0">
              <a:lnSpc>
                <a:spcPct val="105000"/>
              </a:lnSpc>
              <a:buNone/>
              <a:tabLst>
                <a:tab pos="1828800" algn="l"/>
              </a:tabLst>
            </a:pPr>
            <a:r>
              <a:rPr lang="en-US" altLang="en-US" sz="2900" dirty="0" smtClean="0">
                <a:solidFill>
                  <a:srgbClr val="FFFF00"/>
                </a:solidFill>
                <a:latin typeface="Tahoma" pitchFamily="34" charset="0"/>
              </a:rPr>
              <a:t>October 16: </a:t>
            </a:r>
            <a:r>
              <a:rPr lang="en-US" altLang="en-US" sz="2900" dirty="0" smtClean="0">
                <a:solidFill>
                  <a:schemeClr val="bg1"/>
                </a:solidFill>
                <a:latin typeface="Tahoma" pitchFamily="34" charset="0"/>
              </a:rPr>
              <a:t>Working as Unto the Lord</a:t>
            </a:r>
          </a:p>
          <a:p>
            <a:pPr marL="914400" indent="0">
              <a:lnSpc>
                <a:spcPct val="105000"/>
              </a:lnSpc>
              <a:buNone/>
              <a:tabLst>
                <a:tab pos="1828800" algn="l"/>
              </a:tabLst>
            </a:pPr>
            <a:r>
              <a:rPr lang="en-US" altLang="en-US" sz="2900" dirty="0" smtClean="0">
                <a:solidFill>
                  <a:srgbClr val="FFFF00"/>
                </a:solidFill>
                <a:latin typeface="Tahoma" pitchFamily="34" charset="0"/>
              </a:rPr>
              <a:t>October 23: </a:t>
            </a:r>
            <a:r>
              <a:rPr lang="en-US" altLang="en-US" sz="2900" dirty="0" smtClean="0">
                <a:solidFill>
                  <a:schemeClr val="bg1"/>
                </a:solidFill>
                <a:latin typeface="Tahoma" pitchFamily="34" charset="0"/>
              </a:rPr>
              <a:t>Operating within God’s Calling</a:t>
            </a:r>
          </a:p>
          <a:p>
            <a:pPr marL="914400" indent="0">
              <a:lnSpc>
                <a:spcPct val="105000"/>
              </a:lnSpc>
              <a:buNone/>
              <a:tabLst>
                <a:tab pos="1828800" algn="l"/>
              </a:tabLst>
            </a:pPr>
            <a:r>
              <a:rPr lang="en-US" altLang="en-US" sz="2900" dirty="0" smtClean="0">
                <a:solidFill>
                  <a:srgbClr val="FFFF00"/>
                </a:solidFill>
                <a:latin typeface="Tahoma" pitchFamily="34" charset="0"/>
              </a:rPr>
              <a:t>October 30: </a:t>
            </a:r>
            <a:r>
              <a:rPr lang="en-US" altLang="en-US" sz="2900" dirty="0" smtClean="0">
                <a:solidFill>
                  <a:schemeClr val="bg1"/>
                </a:solidFill>
                <a:latin typeface="Tahoma" pitchFamily="34" charset="0"/>
              </a:rPr>
              <a:t>Working in a Fallen World</a:t>
            </a:r>
          </a:p>
          <a:p>
            <a:pPr marL="914400" indent="0">
              <a:lnSpc>
                <a:spcPct val="105000"/>
              </a:lnSpc>
              <a:buNone/>
              <a:tabLst>
                <a:tab pos="1828800" algn="l"/>
              </a:tabLst>
            </a:pPr>
            <a:r>
              <a:rPr lang="en-US" altLang="en-US" sz="2900" dirty="0" smtClean="0">
                <a:solidFill>
                  <a:srgbClr val="FFFF00"/>
                </a:solidFill>
                <a:latin typeface="Tahoma" pitchFamily="34" charset="0"/>
              </a:rPr>
              <a:t>November 6: </a:t>
            </a:r>
            <a:r>
              <a:rPr lang="en-US" altLang="en-US" sz="2900" dirty="0" smtClean="0">
                <a:solidFill>
                  <a:schemeClr val="bg1"/>
                </a:solidFill>
                <a:latin typeface="Tahoma" pitchFamily="34" charset="0"/>
              </a:rPr>
              <a:t>A Society that Doesn’t Work</a:t>
            </a:r>
            <a:endParaRPr lang="en-US" altLang="en-US" sz="2900" dirty="0">
              <a:solidFill>
                <a:schemeClr val="bg1"/>
              </a:solidFill>
              <a:latin typeface="Tahoma" pitchFamily="34" charset="0"/>
            </a:endParaRPr>
          </a:p>
        </p:txBody>
      </p:sp>
    </p:spTree>
    <p:extLst>
      <p:ext uri="{BB962C8B-B14F-4D97-AF65-F5344CB8AC3E}">
        <p14:creationId xmlns:p14="http://schemas.microsoft.com/office/powerpoint/2010/main" val="4048105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
          <p:cNvSpPr>
            <a:spLocks/>
          </p:cNvSpPr>
          <p:nvPr/>
        </p:nvSpPr>
        <p:spPr bwMode="auto">
          <a:xfrm>
            <a:off x="990600" y="2286000"/>
            <a:ext cx="54102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8000" b="0" dirty="0" smtClean="0">
                <a:solidFill>
                  <a:srgbClr val="FFFF00"/>
                </a:solidFill>
                <a:latin typeface="Broadway" panose="04040905080B02020502" pitchFamily="82" charset="0"/>
                <a:ea typeface="Malgun Gothic" pitchFamily="34" charset="-127"/>
              </a:rPr>
              <a:t>Theology</a:t>
            </a:r>
          </a:p>
          <a:p>
            <a:pPr eaLnBrk="1" hangingPunct="1"/>
            <a:r>
              <a:rPr lang="en-US" altLang="en-US" sz="4000" b="0" dirty="0" smtClean="0">
                <a:solidFill>
                  <a:srgbClr val="FFFF00"/>
                </a:solidFill>
                <a:latin typeface="Broadway" panose="04040905080B02020502" pitchFamily="82" charset="0"/>
                <a:ea typeface="Malgun Gothic" pitchFamily="34" charset="-127"/>
              </a:rPr>
              <a:t>Of</a:t>
            </a:r>
          </a:p>
          <a:p>
            <a:pPr eaLnBrk="1" hangingPunct="1"/>
            <a:r>
              <a:rPr lang="en-US" altLang="en-US" sz="8000" b="0" dirty="0" smtClean="0">
                <a:solidFill>
                  <a:srgbClr val="FFFF00"/>
                </a:solidFill>
                <a:latin typeface="Broadway" panose="04040905080B02020502" pitchFamily="82" charset="0"/>
                <a:ea typeface="Malgun Gothic" pitchFamily="34" charset="-127"/>
              </a:rPr>
              <a:t>Vocation </a:t>
            </a:r>
          </a:p>
        </p:txBody>
      </p:sp>
      <p:pic>
        <p:nvPicPr>
          <p:cNvPr id="1026" name="Picture 2" descr="Image result for arm with a hammer silhou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744841" y="1780461"/>
            <a:ext cx="4114800" cy="2687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6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4572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The Theology of 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762000" y="1981200"/>
            <a:ext cx="71628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By God</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Hearing </a:t>
            </a:r>
            <a:r>
              <a:rPr lang="en-US" altLang="en-US" sz="2900" dirty="0">
                <a:solidFill>
                  <a:schemeClr val="bg1"/>
                </a:solidFill>
                <a:latin typeface="Tahoma" pitchFamily="34" charset="0"/>
              </a:rPr>
              <a:t>God's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Confirming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Obeying </a:t>
            </a:r>
            <a:r>
              <a:rPr lang="en-US" altLang="en-US" sz="2900" dirty="0">
                <a:solidFill>
                  <a:schemeClr val="bg1"/>
                </a:solidFill>
                <a:latin typeface="Tahoma" pitchFamily="34" charset="0"/>
              </a:rPr>
              <a:t>the Call</a:t>
            </a:r>
          </a:p>
          <a:p>
            <a:pPr marL="860425" indent="-860425">
              <a:lnSpc>
                <a:spcPct val="105000"/>
              </a:lnSpc>
              <a:buAutoNum type="romanUcPeriod"/>
              <a:tabLst>
                <a:tab pos="1828800" algn="l"/>
              </a:tabLst>
            </a:pPr>
            <a:r>
              <a:rPr lang="en-US" altLang="en-US" sz="2900" dirty="0" smtClean="0">
                <a:solidFill>
                  <a:schemeClr val="bg1"/>
                </a:solidFill>
                <a:latin typeface="Tahoma" pitchFamily="34" charset="0"/>
              </a:rPr>
              <a:t>Called </a:t>
            </a:r>
            <a:r>
              <a:rPr lang="en-US" altLang="en-US" sz="2900" dirty="0">
                <a:solidFill>
                  <a:schemeClr val="bg1"/>
                </a:solidFill>
                <a:latin typeface="Tahoma" pitchFamily="34" charset="0"/>
              </a:rPr>
              <a:t>to Serve</a:t>
            </a:r>
          </a:p>
        </p:txBody>
      </p:sp>
    </p:spTree>
    <p:extLst>
      <p:ext uri="{BB962C8B-B14F-4D97-AF65-F5344CB8AC3E}">
        <p14:creationId xmlns:p14="http://schemas.microsoft.com/office/powerpoint/2010/main" val="2591217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89827" name="Rectangle 3"/>
          <p:cNvSpPr>
            <a:spLocks noChangeArrowheads="1"/>
          </p:cNvSpPr>
          <p:nvPr/>
        </p:nvSpPr>
        <p:spPr bwMode="auto">
          <a:xfrm>
            <a:off x="1219200" y="1752600"/>
            <a:ext cx="68580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4500" dirty="0" smtClean="0">
                <a:solidFill>
                  <a:srgbClr val="FFFF00"/>
                </a:solidFill>
                <a:latin typeface="Tahoma" pitchFamily="34" charset="0"/>
              </a:rPr>
              <a:t>Picture of a hand answering a telephone</a:t>
            </a:r>
            <a:endParaRPr lang="en-US" altLang="en-US" sz="4500" dirty="0">
              <a:solidFill>
                <a:srgbClr val="FFFF00"/>
              </a:solidFill>
              <a:latin typeface="Tahoma" pitchFamily="34" charset="0"/>
            </a:endParaRPr>
          </a:p>
        </p:txBody>
      </p:sp>
      <p:pic>
        <p:nvPicPr>
          <p:cNvPr id="17412" name="Picture 4" descr="Image result for image picking up the 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304800"/>
            <a:ext cx="92583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1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Romans 8:30</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smtClean="0">
                <a:solidFill>
                  <a:schemeClr val="bg1"/>
                </a:solidFill>
                <a:latin typeface="Tahoma" pitchFamily="34" charset="0"/>
              </a:rPr>
              <a:t>“And </a:t>
            </a:r>
            <a:r>
              <a:rPr lang="en-US" altLang="en-US" sz="3000" dirty="0">
                <a:solidFill>
                  <a:schemeClr val="bg1"/>
                </a:solidFill>
                <a:latin typeface="Tahoma" pitchFamily="34" charset="0"/>
              </a:rPr>
              <a:t>those he predestined, he also called; those he called, he also justified; those he justified, he also glorified</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123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Ephesians 4:1</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smtClean="0">
                <a:solidFill>
                  <a:schemeClr val="bg1"/>
                </a:solidFill>
                <a:latin typeface="Tahoma" pitchFamily="34" charset="0"/>
              </a:rPr>
              <a:t>“As </a:t>
            </a:r>
            <a:r>
              <a:rPr lang="en-US" altLang="en-US" sz="3000" dirty="0">
                <a:solidFill>
                  <a:schemeClr val="bg1"/>
                </a:solidFill>
                <a:latin typeface="Tahoma" pitchFamily="34" charset="0"/>
              </a:rPr>
              <a:t>a prisoner for the Lord, then, I urge you to live a life worthy of the calling you have received</a:t>
            </a:r>
            <a:r>
              <a:rPr lang="en-US" altLang="en-US" sz="3000" dirty="0" smtClean="0">
                <a:solidFill>
                  <a:schemeClr val="bg1"/>
                </a:solidFill>
                <a:latin typeface="Tahoma" pitchFamily="34" charset="0"/>
              </a:rPr>
              <a:t>.”</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0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5334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500" b="0" dirty="0" smtClean="0">
                <a:solidFill>
                  <a:srgbClr val="FFFF00"/>
                </a:solidFill>
                <a:latin typeface="Broadway" panose="04040905080B02020502" pitchFamily="82" charset="0"/>
                <a:ea typeface="Malgun Gothic" pitchFamily="34" charset="-127"/>
              </a:rPr>
              <a:t>Ephesians 4:1 (KJV)</a:t>
            </a:r>
            <a:endParaRPr lang="en-US" altLang="en-US" sz="55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685800" y="1752600"/>
            <a:ext cx="76962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0" indent="0" algn="ctr">
              <a:lnSpc>
                <a:spcPct val="105000"/>
              </a:lnSpc>
              <a:buNone/>
              <a:tabLst>
                <a:tab pos="1828800" algn="l"/>
              </a:tabLst>
            </a:pPr>
            <a:r>
              <a:rPr lang="en-US" altLang="en-US" sz="3000" dirty="0" smtClean="0">
                <a:solidFill>
                  <a:schemeClr val="bg1"/>
                </a:solidFill>
                <a:latin typeface="Tahoma" pitchFamily="34" charset="0"/>
              </a:rPr>
              <a:t>“I </a:t>
            </a:r>
            <a:r>
              <a:rPr lang="en-US" altLang="en-US" sz="3000" dirty="0">
                <a:solidFill>
                  <a:schemeClr val="bg1"/>
                </a:solidFill>
                <a:latin typeface="Tahoma" pitchFamily="34" charset="0"/>
              </a:rPr>
              <a:t>therefore, the prisoner of the Lord, beseech you that ye walk worthy of the vocation wherewith ye are </a:t>
            </a:r>
            <a:r>
              <a:rPr lang="en-US" altLang="en-US" sz="3000" dirty="0" smtClean="0">
                <a:solidFill>
                  <a:schemeClr val="bg1"/>
                </a:solidFill>
                <a:latin typeface="Tahoma" pitchFamily="34" charset="0"/>
              </a:rPr>
              <a:t>called…”</a:t>
            </a:r>
            <a:endParaRPr lang="en-US" altLang="en-US" sz="3000" dirty="0">
              <a:solidFill>
                <a:schemeClr val="bg1"/>
              </a:solidFill>
              <a:latin typeface="Tahoma" pitchFamily="34" charset="0"/>
            </a:endParaRPr>
          </a:p>
        </p:txBody>
      </p:sp>
      <p:pic>
        <p:nvPicPr>
          <p:cNvPr id="1025" name="Picture 1"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2900"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0527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p:cNvSpPr>
          <p:nvPr/>
        </p:nvSpPr>
        <p:spPr bwMode="auto">
          <a:xfrm>
            <a:off x="-228600" y="609600"/>
            <a:ext cx="9525000" cy="914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eaLnBrk="0" hangingPunct="0">
              <a:defRPr sz="4400">
                <a:solidFill>
                  <a:schemeClr val="tx1"/>
                </a:solidFill>
                <a:latin typeface="Calibri" pitchFamily="34" charset="0"/>
              </a:defRPr>
            </a:lvl1pPr>
            <a:lvl2pPr algn="ctr" eaLnBrk="0" hangingPunct="0">
              <a:defRPr sz="4400">
                <a:solidFill>
                  <a:schemeClr val="tx1"/>
                </a:solidFill>
                <a:latin typeface="Calibri" pitchFamily="34" charset="0"/>
              </a:defRPr>
            </a:lvl2pPr>
            <a:lvl3pPr algn="ctr" eaLnBrk="0" hangingPunct="0">
              <a:defRPr sz="4400">
                <a:solidFill>
                  <a:schemeClr val="tx1"/>
                </a:solidFill>
                <a:latin typeface="Calibri" pitchFamily="34" charset="0"/>
              </a:defRPr>
            </a:lvl3pPr>
            <a:lvl4pPr algn="ctr" eaLnBrk="0" hangingPunct="0">
              <a:defRPr sz="4400">
                <a:solidFill>
                  <a:schemeClr val="tx1"/>
                </a:solidFill>
                <a:latin typeface="Calibri" pitchFamily="34" charset="0"/>
              </a:defRPr>
            </a:lvl4pPr>
            <a:lvl5pPr algn="ctr" eaLnBrk="0" hangingPunct="0">
              <a:defRPr sz="4400">
                <a:solidFill>
                  <a:schemeClr val="tx1"/>
                </a:solidFill>
                <a:latin typeface="Calibri" pitchFamily="34" charset="0"/>
              </a:defRPr>
            </a:lvl5pPr>
            <a:lvl6pPr marL="457200" algn="ctr" eaLnBrk="0" fontAlgn="base" hangingPunct="0">
              <a:spcBef>
                <a:spcPct val="0"/>
              </a:spcBef>
              <a:spcAft>
                <a:spcPct val="0"/>
              </a:spcAft>
              <a:defRPr sz="4400">
                <a:solidFill>
                  <a:schemeClr val="tx1"/>
                </a:solidFill>
                <a:latin typeface="Calibri" pitchFamily="34" charset="0"/>
              </a:defRPr>
            </a:lvl6pPr>
            <a:lvl7pPr marL="914400" algn="ctr" eaLnBrk="0" fontAlgn="base" hangingPunct="0">
              <a:spcBef>
                <a:spcPct val="0"/>
              </a:spcBef>
              <a:spcAft>
                <a:spcPct val="0"/>
              </a:spcAft>
              <a:defRPr sz="4400">
                <a:solidFill>
                  <a:schemeClr val="tx1"/>
                </a:solidFill>
                <a:latin typeface="Calibri" pitchFamily="34" charset="0"/>
              </a:defRPr>
            </a:lvl7pPr>
            <a:lvl8pPr marL="1371600" algn="ctr" eaLnBrk="0" fontAlgn="base" hangingPunct="0">
              <a:spcBef>
                <a:spcPct val="0"/>
              </a:spcBef>
              <a:spcAft>
                <a:spcPct val="0"/>
              </a:spcAft>
              <a:defRPr sz="4400">
                <a:solidFill>
                  <a:schemeClr val="tx1"/>
                </a:solidFill>
                <a:latin typeface="Calibri" pitchFamily="34" charset="0"/>
              </a:defRPr>
            </a:lvl8pPr>
            <a:lvl9pPr marL="1828800" algn="ctr" eaLnBrk="0" fontAlgn="base" hangingPunct="0">
              <a:spcBef>
                <a:spcPct val="0"/>
              </a:spcBef>
              <a:spcAft>
                <a:spcPct val="0"/>
              </a:spcAft>
              <a:defRPr sz="4400">
                <a:solidFill>
                  <a:schemeClr val="tx1"/>
                </a:solidFill>
                <a:latin typeface="Calibri" pitchFamily="34" charset="0"/>
              </a:defRPr>
            </a:lvl9pPr>
          </a:lstStyle>
          <a:p>
            <a:pPr eaLnBrk="1" hangingPunct="1"/>
            <a:r>
              <a:rPr lang="en-US" altLang="en-US" sz="5000" b="0" dirty="0" smtClean="0">
                <a:solidFill>
                  <a:srgbClr val="FFFF00"/>
                </a:solidFill>
                <a:latin typeface="Broadway" panose="04040905080B02020502" pitchFamily="82" charset="0"/>
                <a:ea typeface="Malgun Gothic" pitchFamily="34" charset="-127"/>
              </a:rPr>
              <a:t>Every Christian’s </a:t>
            </a:r>
            <a:br>
              <a:rPr lang="en-US" altLang="en-US" sz="5000" b="0" dirty="0" smtClean="0">
                <a:solidFill>
                  <a:srgbClr val="FFFF00"/>
                </a:solidFill>
                <a:latin typeface="Broadway" panose="04040905080B02020502" pitchFamily="82" charset="0"/>
                <a:ea typeface="Malgun Gothic" pitchFamily="34" charset="-127"/>
              </a:rPr>
            </a:br>
            <a:r>
              <a:rPr lang="en-US" altLang="en-US" sz="5000" b="0" dirty="0" smtClean="0">
                <a:solidFill>
                  <a:srgbClr val="FFFF00"/>
                </a:solidFill>
                <a:latin typeface="Broadway" panose="04040905080B02020502" pitchFamily="82" charset="0"/>
                <a:ea typeface="Malgun Gothic" pitchFamily="34" charset="-127"/>
              </a:rPr>
              <a:t>Vocation</a:t>
            </a:r>
            <a:endParaRPr lang="en-US" altLang="en-US" sz="5000" b="0" dirty="0">
              <a:solidFill>
                <a:srgbClr val="FFFF00"/>
              </a:solidFill>
              <a:latin typeface="Broadway" panose="04040905080B02020502" pitchFamily="82" charset="0"/>
              <a:ea typeface="Malgun Gothic" pitchFamily="34" charset="-127"/>
            </a:endParaRPr>
          </a:p>
        </p:txBody>
      </p:sp>
      <p:sp>
        <p:nvSpPr>
          <p:cNvPr id="589827" name="Rectangle 3"/>
          <p:cNvSpPr>
            <a:spLocks noChangeArrowheads="1"/>
          </p:cNvSpPr>
          <p:nvPr/>
        </p:nvSpPr>
        <p:spPr bwMode="auto">
          <a:xfrm>
            <a:off x="533400" y="2133600"/>
            <a:ext cx="78486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1435100" indent="-520700" eaLnBrk="0" hangingPunct="0">
              <a:spcBef>
                <a:spcPct val="20000"/>
              </a:spcBef>
              <a:buFont typeface="Arial" pitchFamily="34" charset="0"/>
              <a:buChar char="•"/>
              <a:tabLst>
                <a:tab pos="1435100" algn="l"/>
              </a:tabLst>
              <a:defRPr sz="3200">
                <a:solidFill>
                  <a:schemeClr val="tx1"/>
                </a:solidFill>
                <a:latin typeface="Calibri" pitchFamily="34" charset="0"/>
              </a:defRPr>
            </a:lvl1pPr>
            <a:lvl2pPr marL="1835150" indent="-285750" eaLnBrk="0" hangingPunct="0">
              <a:spcBef>
                <a:spcPct val="20000"/>
              </a:spcBef>
              <a:buFont typeface="Arial" pitchFamily="34" charset="0"/>
              <a:buChar char="–"/>
              <a:tabLst>
                <a:tab pos="1435100" algn="l"/>
              </a:tabLst>
              <a:defRPr sz="2800">
                <a:solidFill>
                  <a:schemeClr val="tx1"/>
                </a:solidFill>
                <a:latin typeface="Calibri" pitchFamily="34" charset="0"/>
              </a:defRPr>
            </a:lvl2pPr>
            <a:lvl3pPr marL="2178050" indent="-228600" eaLnBrk="0" hangingPunct="0">
              <a:spcBef>
                <a:spcPct val="20000"/>
              </a:spcBef>
              <a:buFont typeface="Arial" pitchFamily="34" charset="0"/>
              <a:buChar char="•"/>
              <a:tabLst>
                <a:tab pos="1435100" algn="l"/>
              </a:tabLst>
              <a:defRPr sz="2400">
                <a:solidFill>
                  <a:schemeClr val="tx1"/>
                </a:solidFill>
                <a:latin typeface="Calibri" pitchFamily="34" charset="0"/>
              </a:defRPr>
            </a:lvl3pPr>
            <a:lvl4pPr marL="25209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4pPr>
            <a:lvl5pPr marL="2863850" indent="-228600" eaLnBrk="0" hangingPunct="0">
              <a:spcBef>
                <a:spcPct val="20000"/>
              </a:spcBef>
              <a:buFont typeface="Arial" pitchFamily="34" charset="0"/>
              <a:buChar char="»"/>
              <a:tabLst>
                <a:tab pos="1435100" algn="l"/>
              </a:tabLst>
              <a:defRPr sz="2000">
                <a:solidFill>
                  <a:schemeClr val="tx1"/>
                </a:solidFill>
                <a:latin typeface="Calibri" pitchFamily="34" charset="0"/>
              </a:defRPr>
            </a:lvl5pPr>
            <a:lvl6pPr marL="33210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6pPr>
            <a:lvl7pPr marL="37782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7pPr>
            <a:lvl8pPr marL="42354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8pPr>
            <a:lvl9pPr marL="4692650" indent="-228600" eaLnBrk="0" fontAlgn="base" hangingPunct="0">
              <a:spcBef>
                <a:spcPct val="20000"/>
              </a:spcBef>
              <a:spcAft>
                <a:spcPct val="0"/>
              </a:spcAft>
              <a:buFont typeface="Arial" pitchFamily="34" charset="0"/>
              <a:buChar char="»"/>
              <a:tabLst>
                <a:tab pos="1435100" algn="l"/>
              </a:tabLst>
              <a:defRPr sz="2000">
                <a:solidFill>
                  <a:schemeClr val="tx1"/>
                </a:solidFill>
                <a:latin typeface="Calibri" pitchFamily="34" charset="0"/>
              </a:defRPr>
            </a:lvl9pPr>
          </a:lstStyle>
          <a:p>
            <a:pPr marL="457200" indent="-457200">
              <a:lnSpc>
                <a:spcPct val="105000"/>
              </a:lnSpc>
              <a:tabLst>
                <a:tab pos="1828800" algn="l"/>
              </a:tabLst>
            </a:pPr>
            <a:r>
              <a:rPr lang="en-US" altLang="en-US" sz="2800" dirty="0" smtClean="0">
                <a:solidFill>
                  <a:schemeClr val="bg1"/>
                </a:solidFill>
                <a:latin typeface="Tahoma" pitchFamily="34" charset="0"/>
              </a:rPr>
              <a:t>Living in unity within the body of Christ</a:t>
            </a:r>
          </a:p>
          <a:p>
            <a:pPr marL="457200" indent="-457200">
              <a:lnSpc>
                <a:spcPct val="105000"/>
              </a:lnSpc>
              <a:tabLst>
                <a:tab pos="1828800" algn="l"/>
              </a:tabLst>
            </a:pPr>
            <a:r>
              <a:rPr lang="en-US" altLang="en-US" sz="2800" dirty="0" smtClean="0">
                <a:solidFill>
                  <a:schemeClr val="bg1"/>
                </a:solidFill>
                <a:latin typeface="Tahoma" pitchFamily="34" charset="0"/>
              </a:rPr>
              <a:t>Living in spiritual light, not sinful darkness</a:t>
            </a:r>
          </a:p>
          <a:p>
            <a:pPr marL="457200" indent="-457200">
              <a:lnSpc>
                <a:spcPct val="105000"/>
              </a:lnSpc>
              <a:tabLst>
                <a:tab pos="1828800" algn="l"/>
              </a:tabLst>
            </a:pPr>
            <a:r>
              <a:rPr lang="en-US" altLang="en-US" sz="2800" dirty="0" smtClean="0">
                <a:solidFill>
                  <a:schemeClr val="bg1"/>
                </a:solidFill>
                <a:latin typeface="Tahoma" pitchFamily="34" charset="0"/>
              </a:rPr>
              <a:t>Living rightly as a Christian household</a:t>
            </a:r>
          </a:p>
          <a:p>
            <a:pPr marL="457200" indent="-457200">
              <a:lnSpc>
                <a:spcPct val="105000"/>
              </a:lnSpc>
              <a:tabLst>
                <a:tab pos="1828800" algn="l"/>
              </a:tabLst>
            </a:pPr>
            <a:r>
              <a:rPr lang="en-US" altLang="en-US" sz="2800" dirty="0" smtClean="0">
                <a:solidFill>
                  <a:schemeClr val="bg1"/>
                </a:solidFill>
                <a:latin typeface="Tahoma" pitchFamily="34" charset="0"/>
              </a:rPr>
              <a:t>Living to honor Christ in the workplace</a:t>
            </a:r>
          </a:p>
          <a:p>
            <a:pPr marL="457200" indent="-457200">
              <a:lnSpc>
                <a:spcPct val="105000"/>
              </a:lnSpc>
              <a:tabLst>
                <a:tab pos="1828800" algn="l"/>
              </a:tabLst>
            </a:pPr>
            <a:r>
              <a:rPr lang="en-US" altLang="en-US" sz="2800" dirty="0" smtClean="0">
                <a:solidFill>
                  <a:schemeClr val="bg1"/>
                </a:solidFill>
                <a:latin typeface="Tahoma" pitchFamily="34" charset="0"/>
              </a:rPr>
              <a:t>Living on guard throughout spiritual battle</a:t>
            </a:r>
            <a:endParaRPr lang="en-US" altLang="en-US" sz="2800" dirty="0">
              <a:solidFill>
                <a:schemeClr val="bg1"/>
              </a:solidFill>
              <a:latin typeface="Tahoma" pitchFamily="34" charset="0"/>
            </a:endParaRPr>
          </a:p>
        </p:txBody>
      </p:sp>
    </p:spTree>
    <p:extLst>
      <p:ext uri="{BB962C8B-B14F-4D97-AF65-F5344CB8AC3E}">
        <p14:creationId xmlns:p14="http://schemas.microsoft.com/office/powerpoint/2010/main" val="15790318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7437</TotalTime>
  <Words>1147</Words>
  <Application>Microsoft Office PowerPoint</Application>
  <PresentationFormat>On-screen Show (4:3)</PresentationFormat>
  <Paragraphs>150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Hope Community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 Tikva</dc:title>
  <dc:creator>David Manwiller</dc:creator>
  <cp:lastModifiedBy>Paul Manwiller</cp:lastModifiedBy>
  <cp:revision>454</cp:revision>
  <dcterms:created xsi:type="dcterms:W3CDTF">2010-07-18T12:38:48Z</dcterms:created>
  <dcterms:modified xsi:type="dcterms:W3CDTF">2016-10-23T03:58:26Z</dcterms:modified>
</cp:coreProperties>
</file>