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handoutMasterIdLst>
    <p:handoutMasterId r:id="rId38"/>
  </p:handoutMasterIdLst>
  <p:sldIdLst>
    <p:sldId id="649" r:id="rId2"/>
    <p:sldId id="568" r:id="rId3"/>
    <p:sldId id="354" r:id="rId4"/>
    <p:sldId id="458" r:id="rId5"/>
    <p:sldId id="570" r:id="rId6"/>
    <p:sldId id="574" r:id="rId7"/>
    <p:sldId id="625" r:id="rId8"/>
    <p:sldId id="533" r:id="rId9"/>
    <p:sldId id="623" r:id="rId10"/>
    <p:sldId id="596" r:id="rId11"/>
    <p:sldId id="626" r:id="rId12"/>
    <p:sldId id="644" r:id="rId13"/>
    <p:sldId id="597" r:id="rId14"/>
    <p:sldId id="628" r:id="rId15"/>
    <p:sldId id="629" r:id="rId16"/>
    <p:sldId id="630" r:id="rId17"/>
    <p:sldId id="645" r:id="rId18"/>
    <p:sldId id="576" r:id="rId19"/>
    <p:sldId id="631" r:id="rId20"/>
    <p:sldId id="632" r:id="rId21"/>
    <p:sldId id="633" r:id="rId22"/>
    <p:sldId id="634" r:id="rId23"/>
    <p:sldId id="635" r:id="rId24"/>
    <p:sldId id="636" r:id="rId25"/>
    <p:sldId id="646" r:id="rId26"/>
    <p:sldId id="638" r:id="rId27"/>
    <p:sldId id="647" r:id="rId28"/>
    <p:sldId id="648" r:id="rId29"/>
    <p:sldId id="639" r:id="rId30"/>
    <p:sldId id="640" r:id="rId31"/>
    <p:sldId id="641" r:id="rId32"/>
    <p:sldId id="642" r:id="rId33"/>
    <p:sldId id="643" r:id="rId34"/>
    <p:sldId id="622" r:id="rId35"/>
    <p:sldId id="595" r:id="rId36"/>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BA2"/>
    <a:srgbClr val="FF00FF"/>
    <a:srgbClr val="CC00CC"/>
    <a:srgbClr val="341312"/>
    <a:srgbClr val="722A28"/>
    <a:srgbClr val="682A00"/>
    <a:srgbClr val="4A1B1A"/>
    <a:srgbClr val="702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15" autoAdjust="0"/>
    <p:restoredTop sz="99008" autoAdjust="0"/>
  </p:normalViewPr>
  <p:slideViewPr>
    <p:cSldViewPr>
      <p:cViewPr>
        <p:scale>
          <a:sx n="80" d="100"/>
          <a:sy n="80" d="100"/>
        </p:scale>
        <p:origin x="1440" y="2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ltLang="en-US"/>
          </a:p>
        </p:txBody>
      </p:sp>
      <p:sp>
        <p:nvSpPr>
          <p:cNvPr id="1904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ltLang="en-US"/>
          </a:p>
        </p:txBody>
      </p:sp>
      <p:sp>
        <p:nvSpPr>
          <p:cNvPr id="1904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1904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CF81A56D-6157-4ECC-88D1-CA840C5C81A8}" type="slidenum">
              <a:rPr lang="en-US" altLang="en-US"/>
              <a:pPr/>
              <a:t>‹#›</a:t>
            </a:fld>
            <a:endParaRPr lang="en-US" altLang="en-US"/>
          </a:p>
        </p:txBody>
      </p:sp>
    </p:spTree>
    <p:extLst>
      <p:ext uri="{BB962C8B-B14F-4D97-AF65-F5344CB8AC3E}">
        <p14:creationId xmlns:p14="http://schemas.microsoft.com/office/powerpoint/2010/main" val="15608143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ltLang="en-US"/>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lt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318D405A-6C25-4B9E-B6E6-C4620F5FB119}" type="slidenum">
              <a:rPr lang="en-US" altLang="en-US"/>
              <a:pPr/>
              <a:t>‹#›</a:t>
            </a:fld>
            <a:endParaRPr lang="en-US" altLang="en-US"/>
          </a:p>
        </p:txBody>
      </p:sp>
    </p:spTree>
    <p:extLst>
      <p:ext uri="{BB962C8B-B14F-4D97-AF65-F5344CB8AC3E}">
        <p14:creationId xmlns:p14="http://schemas.microsoft.com/office/powerpoint/2010/main" val="22895470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FC3395-F985-42A4-9FC8-717E8BC66DF7}" type="slidenum">
              <a:rPr lang="en-US" altLang="en-US"/>
              <a:pPr/>
              <a:t>1</a:t>
            </a:fld>
            <a:endParaRPr lang="en-US" altLang="en-US"/>
          </a:p>
        </p:txBody>
      </p:sp>
      <p:sp>
        <p:nvSpPr>
          <p:cNvPr id="10957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0957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89606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10</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760364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11</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760364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12</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98580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13</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496563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14</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76036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15</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760364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16</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760364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17</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954355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18</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19</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FC3395-F985-42A4-9FC8-717E8BC66DF7}" type="slidenum">
              <a:rPr lang="en-US" altLang="en-US"/>
              <a:pPr/>
              <a:t>2</a:t>
            </a:fld>
            <a:endParaRPr lang="en-US" altLang="en-US"/>
          </a:p>
        </p:txBody>
      </p:sp>
      <p:sp>
        <p:nvSpPr>
          <p:cNvPr id="10957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0957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4117438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20</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21</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22</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23</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24</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25</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262731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26</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27</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2534071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28</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146521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29</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BF0C9-D4D3-4B99-9D22-FA2862C9F019}" type="slidenum">
              <a:rPr lang="en-US" altLang="en-US"/>
              <a:pPr/>
              <a:t>3</a:t>
            </a:fld>
            <a:endParaRPr lang="en-US" altLang="en-US"/>
          </a:p>
        </p:txBody>
      </p:sp>
      <p:sp>
        <p:nvSpPr>
          <p:cNvPr id="315394"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315395"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477308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30</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31</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32</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33</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3319403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34</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866474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FC3395-F985-42A4-9FC8-717E8BC66DF7}" type="slidenum">
              <a:rPr lang="en-US" altLang="en-US"/>
              <a:pPr/>
              <a:t>35</a:t>
            </a:fld>
            <a:endParaRPr lang="en-US" altLang="en-US"/>
          </a:p>
        </p:txBody>
      </p:sp>
      <p:sp>
        <p:nvSpPr>
          <p:cNvPr id="10957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0957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4117438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4</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57402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5</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2589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6</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49656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7</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496563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8</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760364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0FFD0-8AA1-4251-A6F0-DE2B41BBCCEE}" type="slidenum">
              <a:rPr lang="en-US" altLang="en-US"/>
              <a:pPr/>
              <a:t>9</a:t>
            </a:fld>
            <a:endParaRPr lang="en-US" altLang="en-US"/>
          </a:p>
        </p:txBody>
      </p:sp>
      <p:sp>
        <p:nvSpPr>
          <p:cNvPr id="590850" name="Rectangle 2"/>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908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760364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70304A8-AEBD-4A7D-90D1-A86DD61323BC}" type="slidenum">
              <a:rPr lang="en-US"/>
              <a:pPr>
                <a:defRPr/>
              </a:pPr>
              <a:t>‹#›</a:t>
            </a:fld>
            <a:endParaRPr lang="en-US"/>
          </a:p>
        </p:txBody>
      </p:sp>
    </p:spTree>
    <p:extLst>
      <p:ext uri="{BB962C8B-B14F-4D97-AF65-F5344CB8AC3E}">
        <p14:creationId xmlns:p14="http://schemas.microsoft.com/office/powerpoint/2010/main" val="246751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4A3CEC3-F234-40C5-80E7-7DD7570A3319}" type="slidenum">
              <a:rPr lang="en-US"/>
              <a:pPr>
                <a:defRPr/>
              </a:pPr>
              <a:t>‹#›</a:t>
            </a:fld>
            <a:endParaRPr lang="en-US"/>
          </a:p>
        </p:txBody>
      </p:sp>
    </p:spTree>
    <p:extLst>
      <p:ext uri="{BB962C8B-B14F-4D97-AF65-F5344CB8AC3E}">
        <p14:creationId xmlns:p14="http://schemas.microsoft.com/office/powerpoint/2010/main" val="3515390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47159F2-BB5B-4BD5-9BA7-A0925168F063}" type="slidenum">
              <a:rPr lang="en-US"/>
              <a:pPr>
                <a:defRPr/>
              </a:pPr>
              <a:t>‹#›</a:t>
            </a:fld>
            <a:endParaRPr lang="en-US"/>
          </a:p>
        </p:txBody>
      </p:sp>
    </p:spTree>
    <p:extLst>
      <p:ext uri="{BB962C8B-B14F-4D97-AF65-F5344CB8AC3E}">
        <p14:creationId xmlns:p14="http://schemas.microsoft.com/office/powerpoint/2010/main" val="197815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D8D1FDC-84E5-4345-8A7D-CE41DE58ABD0}" type="slidenum">
              <a:rPr lang="en-US"/>
              <a:pPr>
                <a:defRPr/>
              </a:pPr>
              <a:t>‹#›</a:t>
            </a:fld>
            <a:endParaRPr lang="en-US"/>
          </a:p>
        </p:txBody>
      </p:sp>
    </p:spTree>
    <p:extLst>
      <p:ext uri="{BB962C8B-B14F-4D97-AF65-F5344CB8AC3E}">
        <p14:creationId xmlns:p14="http://schemas.microsoft.com/office/powerpoint/2010/main" val="186759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5EDF5EF-488E-446E-B9A2-84A4F8C19494}" type="slidenum">
              <a:rPr lang="en-US"/>
              <a:pPr>
                <a:defRPr/>
              </a:pPr>
              <a:t>‹#›</a:t>
            </a:fld>
            <a:endParaRPr lang="en-US"/>
          </a:p>
        </p:txBody>
      </p:sp>
    </p:spTree>
    <p:extLst>
      <p:ext uri="{BB962C8B-B14F-4D97-AF65-F5344CB8AC3E}">
        <p14:creationId xmlns:p14="http://schemas.microsoft.com/office/powerpoint/2010/main" val="296402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F0594324-5321-4336-9D21-A081318A344E}" type="slidenum">
              <a:rPr lang="en-US"/>
              <a:pPr>
                <a:defRPr/>
              </a:pPr>
              <a:t>‹#›</a:t>
            </a:fld>
            <a:endParaRPr lang="en-US"/>
          </a:p>
        </p:txBody>
      </p:sp>
    </p:spTree>
    <p:extLst>
      <p:ext uri="{BB962C8B-B14F-4D97-AF65-F5344CB8AC3E}">
        <p14:creationId xmlns:p14="http://schemas.microsoft.com/office/powerpoint/2010/main" val="1912785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36E19E24-1F52-4BC9-ACDC-F30D41BE6557}" type="slidenum">
              <a:rPr lang="en-US"/>
              <a:pPr>
                <a:defRPr/>
              </a:pPr>
              <a:t>‹#›</a:t>
            </a:fld>
            <a:endParaRPr lang="en-US"/>
          </a:p>
        </p:txBody>
      </p:sp>
    </p:spTree>
    <p:extLst>
      <p:ext uri="{BB962C8B-B14F-4D97-AF65-F5344CB8AC3E}">
        <p14:creationId xmlns:p14="http://schemas.microsoft.com/office/powerpoint/2010/main" val="1361068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CB47F79D-0B04-420A-A928-18C7AAB4D656}" type="slidenum">
              <a:rPr lang="en-US"/>
              <a:pPr>
                <a:defRPr/>
              </a:pPr>
              <a:t>‹#›</a:t>
            </a:fld>
            <a:endParaRPr lang="en-US"/>
          </a:p>
        </p:txBody>
      </p:sp>
    </p:spTree>
    <p:extLst>
      <p:ext uri="{BB962C8B-B14F-4D97-AF65-F5344CB8AC3E}">
        <p14:creationId xmlns:p14="http://schemas.microsoft.com/office/powerpoint/2010/main" val="211664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88B59BF6-7201-4217-9859-E0AD320AAC64}" type="slidenum">
              <a:rPr lang="en-US"/>
              <a:pPr>
                <a:defRPr/>
              </a:pPr>
              <a:t>‹#›</a:t>
            </a:fld>
            <a:endParaRPr lang="en-US"/>
          </a:p>
        </p:txBody>
      </p:sp>
    </p:spTree>
    <p:extLst>
      <p:ext uri="{BB962C8B-B14F-4D97-AF65-F5344CB8AC3E}">
        <p14:creationId xmlns:p14="http://schemas.microsoft.com/office/powerpoint/2010/main" val="2475110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34A3B0A-B513-4790-A75D-E1CB132B4769}" type="slidenum">
              <a:rPr lang="en-US"/>
              <a:pPr>
                <a:defRPr/>
              </a:pPr>
              <a:t>‹#›</a:t>
            </a:fld>
            <a:endParaRPr lang="en-US"/>
          </a:p>
        </p:txBody>
      </p:sp>
    </p:spTree>
    <p:extLst>
      <p:ext uri="{BB962C8B-B14F-4D97-AF65-F5344CB8AC3E}">
        <p14:creationId xmlns:p14="http://schemas.microsoft.com/office/powerpoint/2010/main" val="180358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444AD361-04B5-49E9-8F1F-1D3B7B2D0A1B}" type="slidenum">
              <a:rPr lang="en-US"/>
              <a:pPr>
                <a:defRPr/>
              </a:pPr>
              <a:t>‹#›</a:t>
            </a:fld>
            <a:endParaRPr lang="en-US"/>
          </a:p>
        </p:txBody>
      </p:sp>
    </p:spTree>
    <p:extLst>
      <p:ext uri="{BB962C8B-B14F-4D97-AF65-F5344CB8AC3E}">
        <p14:creationId xmlns:p14="http://schemas.microsoft.com/office/powerpoint/2010/main" val="1373272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17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schemeClr val="tx1">
                    <a:tint val="75000"/>
                  </a:schemeClr>
                </a:solidFill>
                <a:latin typeface="+mn-lt"/>
              </a:defRPr>
            </a:lvl1pPr>
          </a:lstStyle>
          <a:p>
            <a:pPr>
              <a:defRPr/>
            </a:pPr>
            <a:fld id="{7B57FFE9-3473-4DC3-BC44-9B82B5C387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result for arm with a hammer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744841" y="1780461"/>
            <a:ext cx="4114800" cy="26874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2330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9827" name="Rectangle 3"/>
          <p:cNvSpPr>
            <a:spLocks noChangeArrowheads="1"/>
          </p:cNvSpPr>
          <p:nvPr/>
        </p:nvSpPr>
        <p:spPr bwMode="auto">
          <a:xfrm>
            <a:off x="1219200" y="1752600"/>
            <a:ext cx="68580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4500" dirty="0" smtClean="0">
                <a:solidFill>
                  <a:srgbClr val="FFFF00"/>
                </a:solidFill>
                <a:latin typeface="Tahoma" pitchFamily="34" charset="0"/>
              </a:rPr>
              <a:t>Picture of a teacher, picture of a legislature,</a:t>
            </a:r>
          </a:p>
          <a:p>
            <a:pPr marL="0" indent="0" algn="ctr">
              <a:lnSpc>
                <a:spcPct val="105000"/>
              </a:lnSpc>
              <a:buNone/>
              <a:tabLst>
                <a:tab pos="1828800" algn="l"/>
              </a:tabLst>
            </a:pPr>
            <a:r>
              <a:rPr lang="en-US" altLang="en-US" sz="4500" dirty="0" smtClean="0">
                <a:solidFill>
                  <a:srgbClr val="FFFF00"/>
                </a:solidFill>
                <a:latin typeface="Tahoma" pitchFamily="34" charset="0"/>
              </a:rPr>
              <a:t>Picture of a </a:t>
            </a:r>
            <a:r>
              <a:rPr lang="en-US" altLang="en-US" sz="4500" dirty="0" err="1" smtClean="0">
                <a:solidFill>
                  <a:srgbClr val="FFFF00"/>
                </a:solidFill>
                <a:latin typeface="Tahoma" pitchFamily="34" charset="0"/>
              </a:rPr>
              <a:t>restaurantoor</a:t>
            </a:r>
            <a:r>
              <a:rPr lang="en-US" altLang="en-US" sz="4500" dirty="0" smtClean="0">
                <a:solidFill>
                  <a:srgbClr val="FFFF00"/>
                </a:solidFill>
                <a:latin typeface="Tahoma" pitchFamily="34" charset="0"/>
              </a:rPr>
              <a:t>,</a:t>
            </a:r>
          </a:p>
          <a:p>
            <a:pPr marL="0" indent="0" algn="ctr">
              <a:lnSpc>
                <a:spcPct val="105000"/>
              </a:lnSpc>
              <a:buNone/>
              <a:tabLst>
                <a:tab pos="1828800" algn="l"/>
              </a:tabLst>
            </a:pPr>
            <a:r>
              <a:rPr lang="en-US" altLang="en-US" sz="4500" dirty="0" smtClean="0">
                <a:solidFill>
                  <a:srgbClr val="FFFF00"/>
                </a:solidFill>
                <a:latin typeface="Tahoma" pitchFamily="34" charset="0"/>
              </a:rPr>
              <a:t>Picture of an ER doctor</a:t>
            </a:r>
          </a:p>
        </p:txBody>
      </p:sp>
      <p:pic>
        <p:nvPicPr>
          <p:cNvPr id="2" name="Picture 1"/>
          <p:cNvPicPr>
            <a:picLocks noChangeAspect="1"/>
          </p:cNvPicPr>
          <p:nvPr/>
        </p:nvPicPr>
        <p:blipFill>
          <a:blip r:embed="rId3"/>
          <a:stretch>
            <a:fillRect/>
          </a:stretch>
        </p:blipFill>
        <p:spPr>
          <a:xfrm>
            <a:off x="-12032" y="-1"/>
            <a:ext cx="5727032" cy="3818021"/>
          </a:xfrm>
          <a:prstGeom prst="rect">
            <a:avLst/>
          </a:prstGeom>
        </p:spPr>
      </p:pic>
      <p:pic>
        <p:nvPicPr>
          <p:cNvPr id="3" name="Picture 2"/>
          <p:cNvPicPr>
            <a:picLocks noChangeAspect="1"/>
          </p:cNvPicPr>
          <p:nvPr/>
        </p:nvPicPr>
        <p:blipFill>
          <a:blip r:embed="rId4"/>
          <a:stretch>
            <a:fillRect/>
          </a:stretch>
        </p:blipFill>
        <p:spPr>
          <a:xfrm>
            <a:off x="5562601" y="0"/>
            <a:ext cx="3581400" cy="4536440"/>
          </a:xfrm>
          <a:prstGeom prst="rect">
            <a:avLst/>
          </a:prstGeom>
        </p:spPr>
      </p:pic>
      <p:pic>
        <p:nvPicPr>
          <p:cNvPr id="4" name="Picture 3"/>
          <p:cNvPicPr>
            <a:picLocks noChangeAspect="1"/>
          </p:cNvPicPr>
          <p:nvPr/>
        </p:nvPicPr>
        <p:blipFill rotWithShape="1">
          <a:blip r:embed="rId5"/>
          <a:srcRect t="9049"/>
          <a:stretch/>
        </p:blipFill>
        <p:spPr>
          <a:xfrm>
            <a:off x="4311291" y="3810000"/>
            <a:ext cx="4840730" cy="3063541"/>
          </a:xfrm>
          <a:prstGeom prst="rect">
            <a:avLst/>
          </a:prstGeom>
        </p:spPr>
      </p:pic>
      <p:pic>
        <p:nvPicPr>
          <p:cNvPr id="5" name="Picture 4"/>
          <p:cNvPicPr>
            <a:picLocks noChangeAspect="1"/>
          </p:cNvPicPr>
          <p:nvPr/>
        </p:nvPicPr>
        <p:blipFill rotWithShape="1">
          <a:blip r:embed="rId6"/>
          <a:srcRect t="1654" b="10915"/>
          <a:stretch/>
        </p:blipFill>
        <p:spPr>
          <a:xfrm>
            <a:off x="0" y="3801728"/>
            <a:ext cx="4648200" cy="3048000"/>
          </a:xfrm>
          <a:prstGeom prst="rect">
            <a:avLst/>
          </a:prstGeom>
        </p:spPr>
      </p:pic>
    </p:spTree>
    <p:extLst>
      <p:ext uri="{BB962C8B-B14F-4D97-AF65-F5344CB8AC3E}">
        <p14:creationId xmlns:p14="http://schemas.microsoft.com/office/powerpoint/2010/main" val="210301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In the Workplace</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816925"/>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457200" indent="-457200">
              <a:lnSpc>
                <a:spcPct val="105000"/>
              </a:lnSpc>
              <a:tabLst>
                <a:tab pos="1828800" algn="l"/>
              </a:tabLst>
            </a:pPr>
            <a:r>
              <a:rPr lang="en-US" altLang="en-US" sz="3000" dirty="0" smtClean="0">
                <a:solidFill>
                  <a:schemeClr val="bg1"/>
                </a:solidFill>
                <a:latin typeface="Tahoma" pitchFamily="34" charset="0"/>
              </a:rPr>
              <a:t>Cursed is the ground because of you (Gen. 3:17)</a:t>
            </a:r>
          </a:p>
          <a:p>
            <a:pPr marL="457200" indent="-457200">
              <a:lnSpc>
                <a:spcPct val="105000"/>
              </a:lnSpc>
              <a:tabLst>
                <a:tab pos="1828800" algn="l"/>
              </a:tabLst>
            </a:pPr>
            <a:r>
              <a:rPr lang="en-US" altLang="en-US" sz="3000" dirty="0" smtClean="0">
                <a:solidFill>
                  <a:schemeClr val="bg1"/>
                </a:solidFill>
                <a:latin typeface="Tahoma" pitchFamily="34" charset="0"/>
              </a:rPr>
              <a:t>It will produce thorns and thistles (Gen. 3:18)</a:t>
            </a:r>
          </a:p>
          <a:p>
            <a:pPr marL="457200" indent="-457200">
              <a:lnSpc>
                <a:spcPct val="105000"/>
              </a:lnSpc>
              <a:tabLst>
                <a:tab pos="1828800" algn="l"/>
              </a:tabLst>
            </a:pPr>
            <a:r>
              <a:rPr lang="en-US" altLang="en-US" sz="3000" dirty="0" smtClean="0">
                <a:solidFill>
                  <a:schemeClr val="bg1"/>
                </a:solidFill>
                <a:latin typeface="Tahoma" pitchFamily="34" charset="0"/>
              </a:rPr>
              <a:t>By the sweat of your brow you will eat (Gen. 3:19)</a:t>
            </a:r>
          </a:p>
          <a:p>
            <a:pPr marL="457200" indent="-457200">
              <a:lnSpc>
                <a:spcPct val="105000"/>
              </a:lnSpc>
              <a:tabLst>
                <a:tab pos="1828800" algn="l"/>
              </a:tabLst>
            </a:pPr>
            <a:r>
              <a:rPr lang="en-US" altLang="en-US" sz="3000" dirty="0" smtClean="0">
                <a:solidFill>
                  <a:schemeClr val="bg1"/>
                </a:solidFill>
                <a:latin typeface="Tahoma" pitchFamily="34" charset="0"/>
              </a:rPr>
              <a:t>Until you return to the ground (Gen. 3:19)</a:t>
            </a:r>
            <a:endParaRPr lang="en-US" altLang="en-US" sz="3000" dirty="0">
              <a:solidFill>
                <a:schemeClr val="bg1"/>
              </a:solidFill>
              <a:latin typeface="Tahoma" pitchFamily="34" charset="0"/>
            </a:endParaRPr>
          </a:p>
        </p:txBody>
      </p:sp>
    </p:spTree>
    <p:extLst>
      <p:ext uri="{BB962C8B-B14F-4D97-AF65-F5344CB8AC3E}">
        <p14:creationId xmlns:p14="http://schemas.microsoft.com/office/powerpoint/2010/main" val="3143990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4572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000" b="0" dirty="0" smtClean="0">
                <a:solidFill>
                  <a:srgbClr val="FFFF00"/>
                </a:solidFill>
                <a:latin typeface="Broadway" panose="04040905080B02020502" pitchFamily="82" charset="0"/>
                <a:ea typeface="Malgun Gothic" pitchFamily="34" charset="-127"/>
              </a:rPr>
              <a:t>The Theology of Vocation</a:t>
            </a:r>
            <a:endParaRPr lang="en-US" altLang="en-US" sz="50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981200"/>
            <a:ext cx="8077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Frustration </a:t>
            </a:r>
            <a:r>
              <a:rPr lang="en-US" altLang="en-US" sz="2900" dirty="0">
                <a:solidFill>
                  <a:schemeClr val="bg1"/>
                </a:solidFill>
                <a:latin typeface="Tahoma" pitchFamily="34" charset="0"/>
              </a:rPr>
              <a:t>With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Unfulfilled </a:t>
            </a:r>
            <a:r>
              <a:rPr lang="en-US" altLang="en-US" sz="2900" dirty="0">
                <a:solidFill>
                  <a:schemeClr val="bg1"/>
                </a:solidFill>
                <a:latin typeface="Tahoma" pitchFamily="34" charset="0"/>
              </a:rPr>
              <a:t>With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Misplaced </a:t>
            </a:r>
            <a:r>
              <a:rPr lang="en-US" altLang="en-US" sz="2900" dirty="0">
                <a:solidFill>
                  <a:schemeClr val="bg1"/>
                </a:solidFill>
                <a:latin typeface="Tahoma" pitchFamily="34" charset="0"/>
              </a:rPr>
              <a:t>Priorities At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Conflicts </a:t>
            </a:r>
            <a:r>
              <a:rPr lang="en-US" altLang="en-US" sz="2900" dirty="0">
                <a:solidFill>
                  <a:schemeClr val="bg1"/>
                </a:solidFill>
                <a:latin typeface="Tahoma" pitchFamily="34" charset="0"/>
              </a:rPr>
              <a:t>At Work</a:t>
            </a:r>
            <a:endParaRPr lang="en-US" altLang="en-US" sz="2900" dirty="0">
              <a:solidFill>
                <a:schemeClr val="bg1"/>
              </a:solidFill>
              <a:latin typeface="Tahoma" pitchFamily="34" charset="0"/>
            </a:endParaRPr>
          </a:p>
        </p:txBody>
      </p:sp>
    </p:spTree>
    <p:extLst>
      <p:ext uri="{BB962C8B-B14F-4D97-AF65-F5344CB8AC3E}">
        <p14:creationId xmlns:p14="http://schemas.microsoft.com/office/powerpoint/2010/main" val="1519127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4400" y="0"/>
            <a:ext cx="7620000" cy="6898329"/>
          </a:xfrm>
          <a:prstGeom prst="rect">
            <a:avLst/>
          </a:prstGeom>
        </p:spPr>
      </p:pic>
    </p:spTree>
    <p:extLst>
      <p:ext uri="{BB962C8B-B14F-4D97-AF65-F5344CB8AC3E}">
        <p14:creationId xmlns:p14="http://schemas.microsoft.com/office/powerpoint/2010/main" val="3997165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Ecclesiastes 2:4-5</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9050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smtClean="0">
                <a:solidFill>
                  <a:schemeClr val="bg1"/>
                </a:solidFill>
                <a:latin typeface="Tahoma" pitchFamily="34" charset="0"/>
              </a:rPr>
              <a:t>“I </a:t>
            </a:r>
            <a:r>
              <a:rPr lang="en-US" altLang="en-US" sz="3000" dirty="0">
                <a:solidFill>
                  <a:schemeClr val="bg1"/>
                </a:solidFill>
                <a:latin typeface="Tahoma" pitchFamily="34" charset="0"/>
              </a:rPr>
              <a:t>undertook great projects: I built houses for myself and planted vineyards</a:t>
            </a:r>
            <a:r>
              <a:rPr lang="en-US" altLang="en-US" sz="3000" dirty="0" smtClean="0">
                <a:solidFill>
                  <a:schemeClr val="bg1"/>
                </a:solidFill>
                <a:latin typeface="Tahoma" pitchFamily="34" charset="0"/>
              </a:rPr>
              <a:t>. </a:t>
            </a:r>
            <a:r>
              <a:rPr lang="en-US" altLang="en-US" sz="3000" dirty="0">
                <a:solidFill>
                  <a:schemeClr val="bg1"/>
                </a:solidFill>
                <a:latin typeface="Tahoma" pitchFamily="34" charset="0"/>
              </a:rPr>
              <a:t>I made gardens and parks and planted all kinds of fruit trees in them</a:t>
            </a:r>
            <a:r>
              <a:rPr lang="en-US" altLang="en-US" sz="3000" dirty="0" smtClean="0">
                <a:solidFill>
                  <a:schemeClr val="bg1"/>
                </a:solidFill>
                <a:latin typeface="Tahoma" pitchFamily="34" charset="0"/>
              </a:rPr>
              <a:t>.”</a:t>
            </a:r>
            <a:endParaRPr lang="en-US" altLang="en-US" sz="3000" dirty="0">
              <a:solidFill>
                <a:schemeClr val="bg1"/>
              </a:solidFill>
              <a:latin typeface="Tahoma" pitchFamily="34" charset="0"/>
            </a:endParaRPr>
          </a:p>
        </p:txBody>
      </p:sp>
    </p:spTree>
    <p:extLst>
      <p:ext uri="{BB962C8B-B14F-4D97-AF65-F5344CB8AC3E}">
        <p14:creationId xmlns:p14="http://schemas.microsoft.com/office/powerpoint/2010/main" val="87286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Ecclesiastes 2:11</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816925"/>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“Yet when I surveyed all that my hands had done </a:t>
            </a:r>
            <a:r>
              <a:rPr lang="en-US" altLang="en-US" sz="3000" dirty="0" smtClean="0">
                <a:solidFill>
                  <a:schemeClr val="bg1"/>
                </a:solidFill>
                <a:latin typeface="Tahoma" pitchFamily="34" charset="0"/>
              </a:rPr>
              <a:t>and </a:t>
            </a:r>
            <a:r>
              <a:rPr lang="en-US" altLang="en-US" sz="3000" dirty="0">
                <a:solidFill>
                  <a:schemeClr val="bg1"/>
                </a:solidFill>
                <a:latin typeface="Tahoma" pitchFamily="34" charset="0"/>
              </a:rPr>
              <a:t>what I had toiled to achieve, </a:t>
            </a:r>
            <a:r>
              <a:rPr lang="en-US" altLang="en-US" sz="3000" dirty="0" smtClean="0">
                <a:solidFill>
                  <a:schemeClr val="bg1"/>
                </a:solidFill>
                <a:latin typeface="Tahoma" pitchFamily="34" charset="0"/>
              </a:rPr>
              <a:t>everything </a:t>
            </a:r>
            <a:r>
              <a:rPr lang="en-US" altLang="en-US" sz="3000" dirty="0">
                <a:solidFill>
                  <a:schemeClr val="bg1"/>
                </a:solidFill>
                <a:latin typeface="Tahoma" pitchFamily="34" charset="0"/>
              </a:rPr>
              <a:t>was meaningless, a chasing after the wind; </a:t>
            </a:r>
            <a:r>
              <a:rPr lang="en-US" altLang="en-US" sz="3000" dirty="0" smtClean="0">
                <a:solidFill>
                  <a:schemeClr val="bg1"/>
                </a:solidFill>
                <a:latin typeface="Tahoma" pitchFamily="34" charset="0"/>
              </a:rPr>
              <a:t>nothing </a:t>
            </a:r>
            <a:r>
              <a:rPr lang="en-US" altLang="en-US" sz="3000" dirty="0">
                <a:solidFill>
                  <a:schemeClr val="bg1"/>
                </a:solidFill>
                <a:latin typeface="Tahoma" pitchFamily="34" charset="0"/>
              </a:rPr>
              <a:t>was gained under the sun</a:t>
            </a:r>
            <a:r>
              <a:rPr lang="en-US" altLang="en-US" sz="3000" dirty="0" smtClean="0">
                <a:solidFill>
                  <a:schemeClr val="bg1"/>
                </a:solidFill>
                <a:latin typeface="Tahoma" pitchFamily="34" charset="0"/>
              </a:rPr>
              <a:t>.”</a:t>
            </a:r>
            <a:endParaRPr lang="en-US" altLang="en-US" sz="3000" dirty="0">
              <a:solidFill>
                <a:schemeClr val="bg1"/>
              </a:solidFill>
              <a:latin typeface="Tahoma" pitchFamily="34" charset="0"/>
            </a:endParaRPr>
          </a:p>
        </p:txBody>
      </p:sp>
    </p:spTree>
    <p:extLst>
      <p:ext uri="{BB962C8B-B14F-4D97-AF65-F5344CB8AC3E}">
        <p14:creationId xmlns:p14="http://schemas.microsoft.com/office/powerpoint/2010/main" val="211638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Work Without God’s Calling</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9812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smtClean="0">
                <a:solidFill>
                  <a:schemeClr val="bg1"/>
                </a:solidFill>
                <a:latin typeface="Tahoma" pitchFamily="34" charset="0"/>
              </a:rPr>
              <a:t>Ecclesiastes 2:17-23</a:t>
            </a:r>
            <a:endParaRPr lang="en-US" altLang="en-US" sz="3000" dirty="0">
              <a:solidFill>
                <a:schemeClr val="bg1"/>
              </a:solidFill>
              <a:latin typeface="Tahoma" pitchFamily="34" charset="0"/>
            </a:endParaRPr>
          </a:p>
        </p:txBody>
      </p:sp>
      <p:sp>
        <p:nvSpPr>
          <p:cNvPr id="4" name="Rectangle 3"/>
          <p:cNvSpPr>
            <a:spLocks noChangeArrowheads="1"/>
          </p:cNvSpPr>
          <p:nvPr/>
        </p:nvSpPr>
        <p:spPr bwMode="auto">
          <a:xfrm>
            <a:off x="685800" y="2971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457200" indent="-457200">
              <a:lnSpc>
                <a:spcPct val="105000"/>
              </a:lnSpc>
              <a:tabLst>
                <a:tab pos="1828800" algn="l"/>
              </a:tabLst>
            </a:pPr>
            <a:r>
              <a:rPr lang="en-US" altLang="en-US" sz="3000" dirty="0" smtClean="0">
                <a:solidFill>
                  <a:schemeClr val="bg1"/>
                </a:solidFill>
                <a:latin typeface="Tahoma" pitchFamily="34" charset="0"/>
              </a:rPr>
              <a:t>Work is grievous (v. 17)</a:t>
            </a:r>
          </a:p>
          <a:p>
            <a:pPr marL="457200" indent="-457200">
              <a:lnSpc>
                <a:spcPct val="105000"/>
              </a:lnSpc>
              <a:tabLst>
                <a:tab pos="1828800" algn="l"/>
              </a:tabLst>
            </a:pPr>
            <a:r>
              <a:rPr lang="en-US" altLang="en-US" sz="3000" dirty="0" smtClean="0">
                <a:solidFill>
                  <a:schemeClr val="bg1"/>
                </a:solidFill>
                <a:latin typeface="Tahoma" pitchFamily="34" charset="0"/>
              </a:rPr>
              <a:t>Work is not eternal (v. 18)</a:t>
            </a:r>
          </a:p>
          <a:p>
            <a:pPr marL="457200" indent="-457200">
              <a:lnSpc>
                <a:spcPct val="105000"/>
              </a:lnSpc>
              <a:tabLst>
                <a:tab pos="1828800" algn="l"/>
              </a:tabLst>
            </a:pPr>
            <a:r>
              <a:rPr lang="en-US" altLang="en-US" sz="3000" dirty="0" smtClean="0">
                <a:solidFill>
                  <a:schemeClr val="bg1"/>
                </a:solidFill>
                <a:latin typeface="Tahoma" pitchFamily="34" charset="0"/>
              </a:rPr>
              <a:t>Work is easily undermined (v. 19)</a:t>
            </a:r>
          </a:p>
          <a:p>
            <a:pPr marL="457200" indent="-457200">
              <a:lnSpc>
                <a:spcPct val="105000"/>
              </a:lnSpc>
              <a:tabLst>
                <a:tab pos="1828800" algn="l"/>
              </a:tabLst>
            </a:pPr>
            <a:r>
              <a:rPr lang="en-US" altLang="en-US" sz="3000" dirty="0" smtClean="0">
                <a:solidFill>
                  <a:schemeClr val="bg1"/>
                </a:solidFill>
                <a:latin typeface="Tahoma" pitchFamily="34" charset="0"/>
              </a:rPr>
              <a:t>Work is meaningless (vv. 19-23)</a:t>
            </a:r>
            <a:endParaRPr lang="en-US" altLang="en-US" sz="3000" dirty="0">
              <a:solidFill>
                <a:schemeClr val="bg1"/>
              </a:solidFill>
              <a:latin typeface="Tahoma" pitchFamily="34" charset="0"/>
            </a:endParaRPr>
          </a:p>
        </p:txBody>
      </p:sp>
    </p:spTree>
    <p:extLst>
      <p:ext uri="{BB962C8B-B14F-4D97-AF65-F5344CB8AC3E}">
        <p14:creationId xmlns:p14="http://schemas.microsoft.com/office/powerpoint/2010/main" val="1757879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4572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000" b="0" dirty="0" smtClean="0">
                <a:solidFill>
                  <a:srgbClr val="FFFF00"/>
                </a:solidFill>
                <a:latin typeface="Broadway" panose="04040905080B02020502" pitchFamily="82" charset="0"/>
                <a:ea typeface="Malgun Gothic" pitchFamily="34" charset="-127"/>
              </a:rPr>
              <a:t>The Theology of Vocation</a:t>
            </a:r>
            <a:endParaRPr lang="en-US" altLang="en-US" sz="50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981200"/>
            <a:ext cx="8077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Frustration </a:t>
            </a:r>
            <a:r>
              <a:rPr lang="en-US" altLang="en-US" sz="2900" dirty="0">
                <a:solidFill>
                  <a:schemeClr val="bg1"/>
                </a:solidFill>
                <a:latin typeface="Tahoma" pitchFamily="34" charset="0"/>
              </a:rPr>
              <a:t>With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Unfulfilled </a:t>
            </a:r>
            <a:r>
              <a:rPr lang="en-US" altLang="en-US" sz="2900" dirty="0">
                <a:solidFill>
                  <a:schemeClr val="bg1"/>
                </a:solidFill>
                <a:latin typeface="Tahoma" pitchFamily="34" charset="0"/>
              </a:rPr>
              <a:t>With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Misplaced </a:t>
            </a:r>
            <a:r>
              <a:rPr lang="en-US" altLang="en-US" sz="2900" dirty="0">
                <a:solidFill>
                  <a:schemeClr val="bg1"/>
                </a:solidFill>
                <a:latin typeface="Tahoma" pitchFamily="34" charset="0"/>
              </a:rPr>
              <a:t>Priorities At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Conflicts </a:t>
            </a:r>
            <a:r>
              <a:rPr lang="en-US" altLang="en-US" sz="2900" dirty="0">
                <a:solidFill>
                  <a:schemeClr val="bg1"/>
                </a:solidFill>
                <a:latin typeface="Tahoma" pitchFamily="34" charset="0"/>
              </a:rPr>
              <a:t>At Work</a:t>
            </a:r>
            <a:endParaRPr lang="en-US" altLang="en-US" sz="2900" dirty="0">
              <a:solidFill>
                <a:schemeClr val="bg1"/>
              </a:solidFill>
              <a:latin typeface="Tahoma" pitchFamily="34" charset="0"/>
            </a:endParaRPr>
          </a:p>
        </p:txBody>
      </p:sp>
    </p:spTree>
    <p:extLst>
      <p:ext uri="{BB962C8B-B14F-4D97-AF65-F5344CB8AC3E}">
        <p14:creationId xmlns:p14="http://schemas.microsoft.com/office/powerpoint/2010/main" val="38921524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37472" y="533400"/>
            <a:ext cx="8628345"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Misplaced Priorities at Work</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703545" y="2209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514350" indent="-514350">
              <a:lnSpc>
                <a:spcPct val="105000"/>
              </a:lnSpc>
              <a:buAutoNum type="arabicPeriod"/>
              <a:tabLst>
                <a:tab pos="1828800" algn="l"/>
              </a:tabLst>
            </a:pPr>
            <a:r>
              <a:rPr lang="en-US" altLang="en-US" sz="3000" dirty="0" smtClean="0">
                <a:solidFill>
                  <a:schemeClr val="bg1"/>
                </a:solidFill>
                <a:latin typeface="Tahoma" pitchFamily="34" charset="0"/>
              </a:rPr>
              <a:t>Idolatry</a:t>
            </a:r>
          </a:p>
          <a:p>
            <a:pPr marL="514350" indent="-514350">
              <a:lnSpc>
                <a:spcPct val="105000"/>
              </a:lnSpc>
              <a:buAutoNum type="arabicPeriod"/>
              <a:tabLst>
                <a:tab pos="1828800" algn="l"/>
              </a:tabLst>
            </a:pPr>
            <a:r>
              <a:rPr lang="en-US" altLang="en-US" sz="3000" dirty="0" smtClean="0">
                <a:solidFill>
                  <a:schemeClr val="bg1"/>
                </a:solidFill>
                <a:latin typeface="Tahoma" pitchFamily="34" charset="0"/>
              </a:rPr>
              <a:t>Selfishness</a:t>
            </a:r>
          </a:p>
          <a:p>
            <a:pPr marL="514350" indent="-514350">
              <a:lnSpc>
                <a:spcPct val="105000"/>
              </a:lnSpc>
              <a:buAutoNum type="arabicPeriod"/>
              <a:tabLst>
                <a:tab pos="1828800" algn="l"/>
              </a:tabLst>
            </a:pPr>
            <a:r>
              <a:rPr lang="en-US" altLang="en-US" sz="3000" dirty="0" smtClean="0">
                <a:solidFill>
                  <a:schemeClr val="bg1"/>
                </a:solidFill>
                <a:latin typeface="Tahoma" pitchFamily="34" charset="0"/>
              </a:rPr>
              <a:t>Laziness</a:t>
            </a:r>
          </a:p>
        </p:txBody>
      </p:sp>
    </p:spTree>
    <p:extLst>
      <p:ext uri="{BB962C8B-B14F-4D97-AF65-F5344CB8AC3E}">
        <p14:creationId xmlns:p14="http://schemas.microsoft.com/office/powerpoint/2010/main" val="3820093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152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Idolatry</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703545" y="2209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nSpc>
                <a:spcPct val="105000"/>
              </a:lnSpc>
              <a:buNone/>
              <a:tabLst>
                <a:tab pos="1828800" algn="l"/>
              </a:tabLst>
            </a:pPr>
            <a:r>
              <a:rPr lang="en-US" altLang="en-US" sz="3000" dirty="0" smtClean="0">
                <a:solidFill>
                  <a:schemeClr val="bg1"/>
                </a:solidFill>
                <a:latin typeface="Tahoma" pitchFamily="34" charset="0"/>
              </a:rPr>
              <a:t>Picture of </a:t>
            </a:r>
            <a:r>
              <a:rPr lang="en-US" altLang="en-US" sz="3000" dirty="0" err="1" smtClean="0">
                <a:solidFill>
                  <a:schemeClr val="bg1"/>
                </a:solidFill>
                <a:latin typeface="Tahoma" pitchFamily="34" charset="0"/>
              </a:rPr>
              <a:t>Nebucanezzar</a:t>
            </a:r>
            <a:r>
              <a:rPr lang="en-US" altLang="en-US" sz="3000" dirty="0" smtClean="0">
                <a:solidFill>
                  <a:schemeClr val="bg1"/>
                </a:solidFill>
                <a:latin typeface="Tahoma" pitchFamily="34" charset="0"/>
              </a:rPr>
              <a:t> out on the roof admiring his city</a:t>
            </a:r>
          </a:p>
        </p:txBody>
      </p:sp>
      <p:pic>
        <p:nvPicPr>
          <p:cNvPr id="3" name="Picture 2"/>
          <p:cNvPicPr>
            <a:picLocks noChangeAspect="1"/>
          </p:cNvPicPr>
          <p:nvPr/>
        </p:nvPicPr>
        <p:blipFill rotWithShape="1">
          <a:blip r:embed="rId3"/>
          <a:srcRect t="4077"/>
          <a:stretch/>
        </p:blipFill>
        <p:spPr>
          <a:xfrm>
            <a:off x="0" y="1143000"/>
            <a:ext cx="9144000" cy="5715000"/>
          </a:xfrm>
          <a:prstGeom prst="rect">
            <a:avLst/>
          </a:prstGeom>
        </p:spPr>
      </p:pic>
    </p:spTree>
    <p:extLst>
      <p:ext uri="{BB962C8B-B14F-4D97-AF65-F5344CB8AC3E}">
        <p14:creationId xmlns:p14="http://schemas.microsoft.com/office/powerpoint/2010/main" val="2235188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p:cNvSpPr>
          <p:nvPr/>
        </p:nvSpPr>
        <p:spPr bwMode="auto">
          <a:xfrm>
            <a:off x="990600" y="2286000"/>
            <a:ext cx="54102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8000" b="0" dirty="0" smtClean="0">
                <a:solidFill>
                  <a:srgbClr val="FFFF00"/>
                </a:solidFill>
                <a:latin typeface="Broadway" panose="04040905080B02020502" pitchFamily="82" charset="0"/>
                <a:ea typeface="Malgun Gothic" pitchFamily="34" charset="-127"/>
              </a:rPr>
              <a:t>Theology</a:t>
            </a:r>
          </a:p>
          <a:p>
            <a:pPr eaLnBrk="1" hangingPunct="1"/>
            <a:r>
              <a:rPr lang="en-US" altLang="en-US" sz="4000" b="0" dirty="0" smtClean="0">
                <a:solidFill>
                  <a:srgbClr val="FFFF00"/>
                </a:solidFill>
                <a:latin typeface="Broadway" panose="04040905080B02020502" pitchFamily="82" charset="0"/>
                <a:ea typeface="Malgun Gothic" pitchFamily="34" charset="-127"/>
              </a:rPr>
              <a:t>Of</a:t>
            </a:r>
          </a:p>
          <a:p>
            <a:pPr eaLnBrk="1" hangingPunct="1"/>
            <a:r>
              <a:rPr lang="en-US" altLang="en-US" sz="8000" b="0" dirty="0" smtClean="0">
                <a:solidFill>
                  <a:srgbClr val="FFFF00"/>
                </a:solidFill>
                <a:latin typeface="Broadway" panose="04040905080B02020502" pitchFamily="82" charset="0"/>
                <a:ea typeface="Malgun Gothic" pitchFamily="34" charset="-127"/>
              </a:rPr>
              <a:t>Vocation </a:t>
            </a:r>
          </a:p>
        </p:txBody>
      </p:sp>
      <p:pic>
        <p:nvPicPr>
          <p:cNvPr id="1026" name="Picture 2" descr="Image result for arm with a hammer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744841" y="1780461"/>
            <a:ext cx="4114800" cy="268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890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Idolatry</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828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“Twelve months later, as the king was walking on the roof of the royal palace of Babylon</a:t>
            </a:r>
            <a:r>
              <a:rPr lang="en-US" altLang="en-US" sz="3000" dirty="0" smtClean="0">
                <a:solidFill>
                  <a:schemeClr val="bg1"/>
                </a:solidFill>
                <a:latin typeface="Tahoma" pitchFamily="34" charset="0"/>
              </a:rPr>
              <a:t>, </a:t>
            </a:r>
            <a:r>
              <a:rPr lang="en-US" altLang="en-US" sz="3000" dirty="0">
                <a:solidFill>
                  <a:schemeClr val="bg1"/>
                </a:solidFill>
                <a:latin typeface="Tahoma" pitchFamily="34" charset="0"/>
              </a:rPr>
              <a:t>he said, </a:t>
            </a:r>
            <a:r>
              <a:rPr lang="en-US" altLang="en-US" sz="3000" dirty="0" smtClean="0">
                <a:solidFill>
                  <a:schemeClr val="bg1"/>
                </a:solidFill>
                <a:latin typeface="Tahoma" pitchFamily="34" charset="0"/>
              </a:rPr>
              <a:t>‘Is </a:t>
            </a:r>
            <a:r>
              <a:rPr lang="en-US" altLang="en-US" sz="3000" dirty="0">
                <a:solidFill>
                  <a:schemeClr val="bg1"/>
                </a:solidFill>
                <a:latin typeface="Tahoma" pitchFamily="34" charset="0"/>
              </a:rPr>
              <a:t>not this the great Babylon I have built as the royal residence, by my mighty power and for the glory of my majesty</a:t>
            </a:r>
            <a:r>
              <a:rPr lang="en-US" altLang="en-US" sz="3000" dirty="0" smtClean="0">
                <a:solidFill>
                  <a:schemeClr val="bg1"/>
                </a:solidFill>
                <a:latin typeface="Tahoma" pitchFamily="34" charset="0"/>
              </a:rPr>
              <a:t>?’”</a:t>
            </a:r>
          </a:p>
          <a:p>
            <a:pPr marL="0" indent="0" algn="ctr">
              <a:lnSpc>
                <a:spcPct val="105000"/>
              </a:lnSpc>
              <a:buNone/>
              <a:tabLst>
                <a:tab pos="1828800" algn="l"/>
              </a:tabLst>
            </a:pPr>
            <a:r>
              <a:rPr lang="en-US" altLang="en-US" sz="3000" dirty="0" smtClean="0">
                <a:solidFill>
                  <a:schemeClr val="bg1"/>
                </a:solidFill>
                <a:latin typeface="Tahoma" pitchFamily="34" charset="0"/>
              </a:rPr>
              <a:t>(Daniel 4:29-30)</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620068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152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Selfishness</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703545" y="2209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nSpc>
                <a:spcPct val="105000"/>
              </a:lnSpc>
              <a:buNone/>
              <a:tabLst>
                <a:tab pos="1828800" algn="l"/>
              </a:tabLst>
            </a:pPr>
            <a:r>
              <a:rPr lang="en-US" altLang="en-US" sz="3000" dirty="0" smtClean="0">
                <a:solidFill>
                  <a:schemeClr val="bg1"/>
                </a:solidFill>
                <a:latin typeface="Tahoma" pitchFamily="34" charset="0"/>
              </a:rPr>
              <a:t>Picture of Zacchaeus holding his money bags and offering to give back half of it because he knows he’s been a cheat</a:t>
            </a:r>
          </a:p>
        </p:txBody>
      </p:sp>
      <p:pic>
        <p:nvPicPr>
          <p:cNvPr id="3" name="Picture 2"/>
          <p:cNvPicPr>
            <a:picLocks noChangeAspect="1"/>
          </p:cNvPicPr>
          <p:nvPr/>
        </p:nvPicPr>
        <p:blipFill rotWithShape="1">
          <a:blip r:embed="rId3"/>
          <a:srcRect t="6303" b="41176"/>
          <a:stretch/>
        </p:blipFill>
        <p:spPr>
          <a:xfrm>
            <a:off x="0" y="1143000"/>
            <a:ext cx="9144000" cy="5715000"/>
          </a:xfrm>
          <a:prstGeom prst="rect">
            <a:avLst/>
          </a:prstGeom>
        </p:spPr>
      </p:pic>
    </p:spTree>
    <p:extLst>
      <p:ext uri="{BB962C8B-B14F-4D97-AF65-F5344CB8AC3E}">
        <p14:creationId xmlns:p14="http://schemas.microsoft.com/office/powerpoint/2010/main" val="895479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3810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Selfishness</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5240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2900" dirty="0">
                <a:solidFill>
                  <a:schemeClr val="bg1"/>
                </a:solidFill>
                <a:latin typeface="Tahoma" pitchFamily="34" charset="0"/>
              </a:rPr>
              <a:t>“But Zacchaeus stood up and said to the Lord, </a:t>
            </a:r>
            <a:r>
              <a:rPr lang="en-US" altLang="en-US" sz="2900" dirty="0" smtClean="0">
                <a:solidFill>
                  <a:schemeClr val="bg1"/>
                </a:solidFill>
                <a:latin typeface="Tahoma" pitchFamily="34" charset="0"/>
              </a:rPr>
              <a:t>‘Look</a:t>
            </a:r>
            <a:r>
              <a:rPr lang="en-US" altLang="en-US" sz="2900" dirty="0">
                <a:solidFill>
                  <a:schemeClr val="bg1"/>
                </a:solidFill>
                <a:latin typeface="Tahoma" pitchFamily="34" charset="0"/>
              </a:rPr>
              <a:t>, Lord! Here and now I give half of my possessions to the poor, and if I have cheated anybody out of anything, I will pay back four times the amount</a:t>
            </a:r>
            <a:r>
              <a:rPr lang="en-US" altLang="en-US" sz="2900" dirty="0" smtClean="0">
                <a:solidFill>
                  <a:schemeClr val="bg1"/>
                </a:solidFill>
                <a:latin typeface="Tahoma" pitchFamily="34" charset="0"/>
              </a:rPr>
              <a:t>.’ Jesus </a:t>
            </a:r>
            <a:r>
              <a:rPr lang="en-US" altLang="en-US" sz="2900" dirty="0">
                <a:solidFill>
                  <a:schemeClr val="bg1"/>
                </a:solidFill>
                <a:latin typeface="Tahoma" pitchFamily="34" charset="0"/>
              </a:rPr>
              <a:t>said to him, </a:t>
            </a:r>
            <a:r>
              <a:rPr lang="en-US" altLang="en-US" sz="2900" dirty="0" smtClean="0">
                <a:solidFill>
                  <a:schemeClr val="bg1"/>
                </a:solidFill>
                <a:latin typeface="Tahoma" pitchFamily="34" charset="0"/>
              </a:rPr>
              <a:t>‘Today </a:t>
            </a:r>
            <a:r>
              <a:rPr lang="en-US" altLang="en-US" sz="2900" dirty="0">
                <a:solidFill>
                  <a:schemeClr val="bg1"/>
                </a:solidFill>
                <a:latin typeface="Tahoma" pitchFamily="34" charset="0"/>
              </a:rPr>
              <a:t>salvation has come to this house, because this man, too, is a son of Abraham. </a:t>
            </a:r>
            <a:r>
              <a:rPr lang="en-US" altLang="en-US" sz="2900" dirty="0" smtClean="0">
                <a:solidFill>
                  <a:schemeClr val="bg1"/>
                </a:solidFill>
                <a:latin typeface="Tahoma" pitchFamily="34" charset="0"/>
              </a:rPr>
              <a:t>For </a:t>
            </a:r>
            <a:r>
              <a:rPr lang="en-US" altLang="en-US" sz="2900" dirty="0">
                <a:solidFill>
                  <a:schemeClr val="bg1"/>
                </a:solidFill>
                <a:latin typeface="Tahoma" pitchFamily="34" charset="0"/>
              </a:rPr>
              <a:t>the Son of Man came to seek and to save what was lost</a:t>
            </a:r>
            <a:r>
              <a:rPr lang="en-US" altLang="en-US" sz="2900" dirty="0" smtClean="0">
                <a:solidFill>
                  <a:schemeClr val="bg1"/>
                </a:solidFill>
                <a:latin typeface="Tahoma" pitchFamily="34" charset="0"/>
              </a:rPr>
              <a:t>.’” </a:t>
            </a:r>
            <a:endParaRPr lang="en-US" altLang="en-US" sz="2900" dirty="0" smtClean="0">
              <a:solidFill>
                <a:schemeClr val="bg1"/>
              </a:solidFill>
              <a:latin typeface="Tahoma" pitchFamily="34" charset="0"/>
            </a:endParaRPr>
          </a:p>
        </p:txBody>
      </p:sp>
    </p:spTree>
    <p:extLst>
      <p:ext uri="{BB962C8B-B14F-4D97-AF65-F5344CB8AC3E}">
        <p14:creationId xmlns:p14="http://schemas.microsoft.com/office/powerpoint/2010/main" val="4062339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2286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Laziness</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703545" y="2209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smtClean="0">
                <a:solidFill>
                  <a:schemeClr val="bg1"/>
                </a:solidFill>
                <a:latin typeface="Tahoma" pitchFamily="34" charset="0"/>
              </a:rPr>
              <a:t>Picture of someone being lazy</a:t>
            </a:r>
          </a:p>
        </p:txBody>
      </p:sp>
      <p:pic>
        <p:nvPicPr>
          <p:cNvPr id="3" name="Picture 2"/>
          <p:cNvPicPr>
            <a:picLocks noChangeAspect="1"/>
          </p:cNvPicPr>
          <p:nvPr/>
        </p:nvPicPr>
        <p:blipFill rotWithShape="1">
          <a:blip r:embed="rId3"/>
          <a:srcRect t="7936"/>
          <a:stretch/>
        </p:blipFill>
        <p:spPr>
          <a:xfrm>
            <a:off x="0" y="1243013"/>
            <a:ext cx="9144000" cy="5614987"/>
          </a:xfrm>
          <a:prstGeom prst="rect">
            <a:avLst/>
          </a:prstGeom>
        </p:spPr>
      </p:pic>
    </p:spTree>
    <p:extLst>
      <p:ext uri="{BB962C8B-B14F-4D97-AF65-F5344CB8AC3E}">
        <p14:creationId xmlns:p14="http://schemas.microsoft.com/office/powerpoint/2010/main" val="3895266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Laziness</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703545" y="19050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“Lazy hands make a man poor, </a:t>
            </a:r>
            <a:r>
              <a:rPr lang="en-US" altLang="en-US" sz="3000" dirty="0" smtClean="0">
                <a:solidFill>
                  <a:schemeClr val="bg1"/>
                </a:solidFill>
                <a:latin typeface="Tahoma" pitchFamily="34" charset="0"/>
              </a:rPr>
              <a:t>but </a:t>
            </a:r>
            <a:r>
              <a:rPr lang="en-US" altLang="en-US" sz="3000" dirty="0">
                <a:solidFill>
                  <a:schemeClr val="bg1"/>
                </a:solidFill>
                <a:latin typeface="Tahoma" pitchFamily="34" charset="0"/>
              </a:rPr>
              <a:t>diligent hands bring wealth. </a:t>
            </a:r>
            <a:r>
              <a:rPr lang="en-US" altLang="en-US" sz="3000" dirty="0" smtClean="0">
                <a:solidFill>
                  <a:schemeClr val="bg1"/>
                </a:solidFill>
                <a:latin typeface="Tahoma" pitchFamily="34" charset="0"/>
              </a:rPr>
              <a:t>He </a:t>
            </a:r>
            <a:r>
              <a:rPr lang="en-US" altLang="en-US" sz="3000" dirty="0">
                <a:solidFill>
                  <a:schemeClr val="bg1"/>
                </a:solidFill>
                <a:latin typeface="Tahoma" pitchFamily="34" charset="0"/>
              </a:rPr>
              <a:t>who gathers crops in summer is a wise son, </a:t>
            </a:r>
            <a:r>
              <a:rPr lang="en-US" altLang="en-US" sz="3000" dirty="0" smtClean="0">
                <a:solidFill>
                  <a:schemeClr val="bg1"/>
                </a:solidFill>
                <a:latin typeface="Tahoma" pitchFamily="34" charset="0"/>
              </a:rPr>
              <a:t>but </a:t>
            </a:r>
            <a:r>
              <a:rPr lang="en-US" altLang="en-US" sz="3000" dirty="0">
                <a:solidFill>
                  <a:schemeClr val="bg1"/>
                </a:solidFill>
                <a:latin typeface="Tahoma" pitchFamily="34" charset="0"/>
              </a:rPr>
              <a:t>he who sleeps during harvest is a disgraceful son</a:t>
            </a:r>
            <a:r>
              <a:rPr lang="en-US" altLang="en-US" sz="3000" dirty="0" smtClean="0">
                <a:solidFill>
                  <a:schemeClr val="bg1"/>
                </a:solidFill>
                <a:latin typeface="Tahoma" pitchFamily="34" charset="0"/>
              </a:rPr>
              <a:t>.”</a:t>
            </a:r>
          </a:p>
          <a:p>
            <a:pPr marL="0" indent="0" algn="ctr">
              <a:lnSpc>
                <a:spcPct val="105000"/>
              </a:lnSpc>
              <a:buNone/>
              <a:tabLst>
                <a:tab pos="1828800" algn="l"/>
              </a:tabLst>
            </a:pPr>
            <a:r>
              <a:rPr lang="en-US" altLang="en-US" sz="3000" dirty="0" smtClean="0">
                <a:solidFill>
                  <a:schemeClr val="bg1"/>
                </a:solidFill>
                <a:latin typeface="Tahoma" pitchFamily="34" charset="0"/>
              </a:rPr>
              <a:t>(Proverbs 10:4-5)</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2496526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4572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000" b="0" dirty="0" smtClean="0">
                <a:solidFill>
                  <a:srgbClr val="FFFF00"/>
                </a:solidFill>
                <a:latin typeface="Broadway" panose="04040905080B02020502" pitchFamily="82" charset="0"/>
                <a:ea typeface="Malgun Gothic" pitchFamily="34" charset="-127"/>
              </a:rPr>
              <a:t>The Theology of Vocation</a:t>
            </a:r>
            <a:endParaRPr lang="en-US" altLang="en-US" sz="50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981200"/>
            <a:ext cx="8077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Frustration </a:t>
            </a:r>
            <a:r>
              <a:rPr lang="en-US" altLang="en-US" sz="2900" dirty="0">
                <a:solidFill>
                  <a:schemeClr val="bg1"/>
                </a:solidFill>
                <a:latin typeface="Tahoma" pitchFamily="34" charset="0"/>
              </a:rPr>
              <a:t>With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Unfulfilled </a:t>
            </a:r>
            <a:r>
              <a:rPr lang="en-US" altLang="en-US" sz="2900" dirty="0">
                <a:solidFill>
                  <a:schemeClr val="bg1"/>
                </a:solidFill>
                <a:latin typeface="Tahoma" pitchFamily="34" charset="0"/>
              </a:rPr>
              <a:t>With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Misplaced </a:t>
            </a:r>
            <a:r>
              <a:rPr lang="en-US" altLang="en-US" sz="2900" dirty="0">
                <a:solidFill>
                  <a:schemeClr val="bg1"/>
                </a:solidFill>
                <a:latin typeface="Tahoma" pitchFamily="34" charset="0"/>
              </a:rPr>
              <a:t>Priorities At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Conflicts </a:t>
            </a:r>
            <a:r>
              <a:rPr lang="en-US" altLang="en-US" sz="2900" dirty="0">
                <a:solidFill>
                  <a:schemeClr val="bg1"/>
                </a:solidFill>
                <a:latin typeface="Tahoma" pitchFamily="34" charset="0"/>
              </a:rPr>
              <a:t>At Work</a:t>
            </a:r>
            <a:endParaRPr lang="en-US" altLang="en-US" sz="2900" dirty="0">
              <a:solidFill>
                <a:schemeClr val="bg1"/>
              </a:solidFill>
              <a:latin typeface="Tahoma" pitchFamily="34" charset="0"/>
            </a:endParaRPr>
          </a:p>
        </p:txBody>
      </p:sp>
    </p:spTree>
    <p:extLst>
      <p:ext uri="{BB962C8B-B14F-4D97-AF65-F5344CB8AC3E}">
        <p14:creationId xmlns:p14="http://schemas.microsoft.com/office/powerpoint/2010/main" val="3160181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Luke 12:42-46</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828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smtClean="0">
                <a:solidFill>
                  <a:schemeClr val="bg1"/>
                </a:solidFill>
                <a:latin typeface="Tahoma" pitchFamily="34" charset="0"/>
              </a:rPr>
              <a:t>“The </a:t>
            </a:r>
            <a:r>
              <a:rPr lang="en-US" altLang="en-US" sz="3000" dirty="0">
                <a:solidFill>
                  <a:schemeClr val="bg1"/>
                </a:solidFill>
                <a:latin typeface="Tahoma" pitchFamily="34" charset="0"/>
              </a:rPr>
              <a:t>Lord answered, </a:t>
            </a:r>
            <a:r>
              <a:rPr lang="en-US" altLang="en-US" sz="3000" dirty="0" smtClean="0">
                <a:solidFill>
                  <a:schemeClr val="bg1"/>
                </a:solidFill>
                <a:latin typeface="Tahoma" pitchFamily="34" charset="0"/>
              </a:rPr>
              <a:t>‘Who </a:t>
            </a:r>
            <a:r>
              <a:rPr lang="en-US" altLang="en-US" sz="3000" dirty="0">
                <a:solidFill>
                  <a:schemeClr val="bg1"/>
                </a:solidFill>
                <a:latin typeface="Tahoma" pitchFamily="34" charset="0"/>
              </a:rPr>
              <a:t>then is the faithful and wise manager, whom the master puts in charge of his servants to give them their food allowance at the proper time? </a:t>
            </a:r>
            <a:r>
              <a:rPr lang="en-US" altLang="en-US" sz="3000" dirty="0" smtClean="0">
                <a:solidFill>
                  <a:schemeClr val="bg1"/>
                </a:solidFill>
                <a:latin typeface="Tahoma" pitchFamily="34" charset="0"/>
              </a:rPr>
              <a:t>It </a:t>
            </a:r>
            <a:r>
              <a:rPr lang="en-US" altLang="en-US" sz="3000" dirty="0">
                <a:solidFill>
                  <a:schemeClr val="bg1"/>
                </a:solidFill>
                <a:latin typeface="Tahoma" pitchFamily="34" charset="0"/>
              </a:rPr>
              <a:t>will be good for that servant whom the master finds doing so when he </a:t>
            </a:r>
            <a:r>
              <a:rPr lang="en-US" altLang="en-US" sz="3000" dirty="0" smtClean="0">
                <a:solidFill>
                  <a:schemeClr val="bg1"/>
                </a:solidFill>
                <a:latin typeface="Tahoma" pitchFamily="34" charset="0"/>
              </a:rPr>
              <a:t>returns…</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1483336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Luke 12:42-46</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828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smtClean="0">
                <a:solidFill>
                  <a:schemeClr val="bg1"/>
                </a:solidFill>
                <a:latin typeface="Tahoma" pitchFamily="34" charset="0"/>
              </a:rPr>
              <a:t>“‘I </a:t>
            </a:r>
            <a:r>
              <a:rPr lang="en-US" altLang="en-US" sz="3000" dirty="0">
                <a:solidFill>
                  <a:schemeClr val="bg1"/>
                </a:solidFill>
                <a:latin typeface="Tahoma" pitchFamily="34" charset="0"/>
              </a:rPr>
              <a:t>tell you the truth, he will put him in charge of all his possessions. </a:t>
            </a:r>
            <a:r>
              <a:rPr lang="en-US" altLang="en-US" sz="3000" dirty="0" smtClean="0">
                <a:solidFill>
                  <a:schemeClr val="bg1"/>
                </a:solidFill>
                <a:latin typeface="Tahoma" pitchFamily="34" charset="0"/>
              </a:rPr>
              <a:t>But </a:t>
            </a:r>
            <a:r>
              <a:rPr lang="en-US" altLang="en-US" sz="3000" dirty="0">
                <a:solidFill>
                  <a:schemeClr val="bg1"/>
                </a:solidFill>
                <a:latin typeface="Tahoma" pitchFamily="34" charset="0"/>
              </a:rPr>
              <a:t>suppose the servant says to himself, </a:t>
            </a:r>
            <a:r>
              <a:rPr lang="en-US" altLang="en-US" sz="3000" dirty="0" smtClean="0">
                <a:solidFill>
                  <a:schemeClr val="bg1"/>
                </a:solidFill>
                <a:latin typeface="Tahoma" pitchFamily="34" charset="0"/>
              </a:rPr>
              <a:t>“My </a:t>
            </a:r>
            <a:r>
              <a:rPr lang="en-US" altLang="en-US" sz="3000" dirty="0">
                <a:solidFill>
                  <a:schemeClr val="bg1"/>
                </a:solidFill>
                <a:latin typeface="Tahoma" pitchFamily="34" charset="0"/>
              </a:rPr>
              <a:t>master is taking a long time in coming</a:t>
            </a:r>
            <a:r>
              <a:rPr lang="en-US" altLang="en-US" sz="3000" dirty="0" smtClean="0">
                <a:solidFill>
                  <a:schemeClr val="bg1"/>
                </a:solidFill>
                <a:latin typeface="Tahoma" pitchFamily="34" charset="0"/>
              </a:rPr>
              <a:t>,” </a:t>
            </a:r>
            <a:r>
              <a:rPr lang="en-US" altLang="en-US" sz="3000" dirty="0">
                <a:solidFill>
                  <a:schemeClr val="bg1"/>
                </a:solidFill>
                <a:latin typeface="Tahoma" pitchFamily="34" charset="0"/>
              </a:rPr>
              <a:t>and he then begins to beat the menservants and maidservants and to eat and drink and get </a:t>
            </a:r>
            <a:r>
              <a:rPr lang="en-US" altLang="en-US" sz="3000" dirty="0" smtClean="0">
                <a:solidFill>
                  <a:schemeClr val="bg1"/>
                </a:solidFill>
                <a:latin typeface="Tahoma" pitchFamily="34" charset="0"/>
              </a:rPr>
              <a:t>drunk…</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3018529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Luke 12:42-46</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828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smtClean="0">
                <a:solidFill>
                  <a:schemeClr val="bg1"/>
                </a:solidFill>
                <a:latin typeface="Tahoma" pitchFamily="34" charset="0"/>
              </a:rPr>
              <a:t>“‘The </a:t>
            </a:r>
            <a:r>
              <a:rPr lang="en-US" altLang="en-US" sz="3000" dirty="0">
                <a:solidFill>
                  <a:schemeClr val="bg1"/>
                </a:solidFill>
                <a:latin typeface="Tahoma" pitchFamily="34" charset="0"/>
              </a:rPr>
              <a:t>master of that servant will come on a day when he does not expect him and at an hour he is not aware of. He will cut him to pieces and assign him a place with the unbelievers</a:t>
            </a:r>
            <a:r>
              <a:rPr lang="en-US" altLang="en-US" sz="3000" dirty="0" smtClean="0">
                <a:solidFill>
                  <a:schemeClr val="bg1"/>
                </a:solidFill>
                <a:latin typeface="Tahoma" pitchFamily="34" charset="0"/>
              </a:rPr>
              <a:t>.’”</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21587301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Colossians 4:1</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703545" y="19812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“Masters, provide your slaves with what is right and fair, because you know that you also have a Master in heaven</a:t>
            </a:r>
            <a:r>
              <a:rPr lang="en-US" altLang="en-US" sz="3000" dirty="0" smtClean="0">
                <a:solidFill>
                  <a:schemeClr val="bg1"/>
                </a:solidFill>
                <a:latin typeface="Tahoma" pitchFamily="34" charset="0"/>
              </a:rPr>
              <a:t>.”</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39985183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p:cNvSpPr>
            <a:spLocks/>
          </p:cNvSpPr>
          <p:nvPr/>
        </p:nvSpPr>
        <p:spPr bwMode="auto">
          <a:xfrm>
            <a:off x="0" y="1981200"/>
            <a:ext cx="9144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10000" b="0" dirty="0" smtClean="0">
                <a:solidFill>
                  <a:srgbClr val="FFFF00"/>
                </a:solidFill>
                <a:latin typeface="Copperplate Gothic Bold" pitchFamily="34" charset="0"/>
                <a:ea typeface="Malgun Gothic" pitchFamily="34" charset="-127"/>
              </a:rPr>
              <a:t>Calling</a:t>
            </a:r>
          </a:p>
          <a:p>
            <a:pPr eaLnBrk="1" hangingPunct="1"/>
            <a:r>
              <a:rPr lang="en-US" altLang="en-US" sz="10000" b="0" dirty="0" smtClean="0">
                <a:solidFill>
                  <a:schemeClr val="bg1"/>
                </a:solidFill>
                <a:latin typeface="Copperplate Gothic Bold" pitchFamily="34" charset="0"/>
                <a:ea typeface="Malgun Gothic" pitchFamily="34" charset="-127"/>
              </a:rPr>
              <a:t>Vocation</a:t>
            </a:r>
            <a:endParaRPr lang="en-US" altLang="en-US" sz="7500" b="0" dirty="0" smtClean="0">
              <a:solidFill>
                <a:schemeClr val="bg1"/>
              </a:solidFill>
              <a:latin typeface="Copperplate Gothic Bold" pitchFamily="34" charset="0"/>
              <a:ea typeface="Malgun Gothic" pitchFamily="34" charset="-127"/>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Ephesians 6:9</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703545" y="19050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“And masters, treat your slaves in the same way. Do not threaten them, since you know that he who is both their Master and yours is in heaven, and there is no favoritism with him</a:t>
            </a:r>
            <a:r>
              <a:rPr lang="en-US" altLang="en-US" sz="3000" dirty="0" smtClean="0">
                <a:solidFill>
                  <a:schemeClr val="bg1"/>
                </a:solidFill>
                <a:latin typeface="Tahoma" pitchFamily="34" charset="0"/>
              </a:rPr>
              <a:t>.”</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7854272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James 5:4</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703545" y="19812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“Look! The wages you failed to pay the workmen who mowed your fields are crying out against you. The cries of the harvesters have reached the ears of the Lord Almighty</a:t>
            </a:r>
            <a:r>
              <a:rPr lang="en-US" altLang="en-US" sz="3000" dirty="0" smtClean="0">
                <a:solidFill>
                  <a:schemeClr val="bg1"/>
                </a:solidFill>
                <a:latin typeface="Tahoma" pitchFamily="34" charset="0"/>
              </a:rPr>
              <a:t>.”</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924781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Ephesians </a:t>
            </a:r>
            <a:r>
              <a:rPr lang="en-US" altLang="en-US" sz="5500" b="0" dirty="0" smtClean="0">
                <a:solidFill>
                  <a:srgbClr val="FFFF00"/>
                </a:solidFill>
                <a:latin typeface="Broadway" panose="04040905080B02020502" pitchFamily="82" charset="0"/>
                <a:ea typeface="Malgun Gothic" pitchFamily="34" charset="-127"/>
              </a:rPr>
              <a:t>6:5</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9050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“Slaves, obey your earthly masters with respect and fear, and with sincerity of heart, just as you would obey Christ</a:t>
            </a:r>
            <a:r>
              <a:rPr lang="en-US" altLang="en-US" sz="3000" dirty="0" smtClean="0">
                <a:solidFill>
                  <a:schemeClr val="bg1"/>
                </a:solidFill>
                <a:latin typeface="Tahoma" pitchFamily="34" charset="0"/>
              </a:rPr>
              <a:t>.”</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2343180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Colossians </a:t>
            </a:r>
            <a:r>
              <a:rPr lang="en-US" altLang="en-US" sz="5500" b="0" dirty="0" smtClean="0">
                <a:solidFill>
                  <a:srgbClr val="FFFF00"/>
                </a:solidFill>
                <a:latin typeface="Broadway" panose="04040905080B02020502" pitchFamily="82" charset="0"/>
                <a:ea typeface="Malgun Gothic" pitchFamily="34" charset="-127"/>
              </a:rPr>
              <a:t>3:23-24</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9812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“Whatever you do, work at it with all your heart, as working for the Lord, not for </a:t>
            </a:r>
            <a:r>
              <a:rPr lang="en-US" altLang="en-US" sz="3000" dirty="0" smtClean="0">
                <a:solidFill>
                  <a:schemeClr val="bg1"/>
                </a:solidFill>
                <a:latin typeface="Tahoma" pitchFamily="34" charset="0"/>
              </a:rPr>
              <a:t>men, since </a:t>
            </a:r>
            <a:r>
              <a:rPr lang="en-US" altLang="en-US" sz="3000" dirty="0">
                <a:solidFill>
                  <a:schemeClr val="bg1"/>
                </a:solidFill>
                <a:latin typeface="Tahoma" pitchFamily="34" charset="0"/>
              </a:rPr>
              <a:t>you know that you will receive an inheritance from the Lord as a reward. It is the Lord Christ you are serving</a:t>
            </a:r>
            <a:r>
              <a:rPr lang="en-US" altLang="en-US" sz="3000" dirty="0" smtClean="0">
                <a:solidFill>
                  <a:schemeClr val="bg1"/>
                </a:solidFill>
                <a:latin typeface="Tahoma" pitchFamily="34" charset="0"/>
              </a:rPr>
              <a:t>.” </a:t>
            </a:r>
            <a:endParaRPr lang="en-US" altLang="en-US" sz="3000" dirty="0" smtClean="0">
              <a:solidFill>
                <a:schemeClr val="bg1"/>
              </a:solidFill>
              <a:latin typeface="Tahoma" pitchFamily="34" charset="0"/>
            </a:endParaRPr>
          </a:p>
        </p:txBody>
      </p:sp>
    </p:spTree>
    <p:extLst>
      <p:ext uri="{BB962C8B-B14F-4D97-AF65-F5344CB8AC3E}">
        <p14:creationId xmlns:p14="http://schemas.microsoft.com/office/powerpoint/2010/main" val="10087828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4572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000" b="0" dirty="0" smtClean="0">
                <a:solidFill>
                  <a:srgbClr val="FFFF00"/>
                </a:solidFill>
                <a:latin typeface="Broadway" panose="04040905080B02020502" pitchFamily="82" charset="0"/>
                <a:ea typeface="Malgun Gothic" pitchFamily="34" charset="-127"/>
              </a:rPr>
              <a:t>The Theology of Vocation</a:t>
            </a:r>
            <a:endParaRPr lang="en-US" altLang="en-US" sz="50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533400" y="2057400"/>
            <a:ext cx="92964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914400" indent="0">
              <a:lnSpc>
                <a:spcPct val="105000"/>
              </a:lnSpc>
              <a:buNone/>
              <a:tabLst>
                <a:tab pos="1828800" algn="l"/>
              </a:tabLst>
            </a:pPr>
            <a:r>
              <a:rPr lang="en-US" altLang="en-US" sz="2900" dirty="0" smtClean="0">
                <a:solidFill>
                  <a:srgbClr val="FFFF00"/>
                </a:solidFill>
                <a:latin typeface="Tahoma" pitchFamily="34" charset="0"/>
              </a:rPr>
              <a:t>October 9: </a:t>
            </a:r>
            <a:r>
              <a:rPr lang="en-US" altLang="en-US" sz="2900" dirty="0" smtClean="0">
                <a:solidFill>
                  <a:schemeClr val="bg1"/>
                </a:solidFill>
                <a:latin typeface="Tahoma" pitchFamily="34" charset="0"/>
              </a:rPr>
              <a:t>Design and Dignity of Work</a:t>
            </a:r>
          </a:p>
          <a:p>
            <a:pPr marL="914400" indent="0">
              <a:lnSpc>
                <a:spcPct val="105000"/>
              </a:lnSpc>
              <a:buNone/>
              <a:tabLst>
                <a:tab pos="1828800" algn="l"/>
              </a:tabLst>
            </a:pPr>
            <a:r>
              <a:rPr lang="en-US" altLang="en-US" sz="2900" dirty="0" smtClean="0">
                <a:solidFill>
                  <a:srgbClr val="FFFF00"/>
                </a:solidFill>
                <a:latin typeface="Tahoma" pitchFamily="34" charset="0"/>
              </a:rPr>
              <a:t>October 16: </a:t>
            </a:r>
            <a:r>
              <a:rPr lang="en-US" altLang="en-US" sz="2900" dirty="0" smtClean="0">
                <a:solidFill>
                  <a:schemeClr val="bg1"/>
                </a:solidFill>
                <a:latin typeface="Tahoma" pitchFamily="34" charset="0"/>
              </a:rPr>
              <a:t>Working as Unto the Lord</a:t>
            </a:r>
          </a:p>
          <a:p>
            <a:pPr marL="914400" indent="0">
              <a:lnSpc>
                <a:spcPct val="105000"/>
              </a:lnSpc>
              <a:buNone/>
              <a:tabLst>
                <a:tab pos="1828800" algn="l"/>
              </a:tabLst>
            </a:pPr>
            <a:r>
              <a:rPr lang="en-US" altLang="en-US" sz="2900" dirty="0" smtClean="0">
                <a:solidFill>
                  <a:srgbClr val="FFFF00"/>
                </a:solidFill>
                <a:latin typeface="Tahoma" pitchFamily="34" charset="0"/>
              </a:rPr>
              <a:t>October 23: </a:t>
            </a:r>
            <a:r>
              <a:rPr lang="en-US" altLang="en-US" sz="2900" dirty="0" smtClean="0">
                <a:solidFill>
                  <a:schemeClr val="bg1"/>
                </a:solidFill>
                <a:latin typeface="Tahoma" pitchFamily="34" charset="0"/>
              </a:rPr>
              <a:t>Operating within God’s Calling</a:t>
            </a:r>
          </a:p>
          <a:p>
            <a:pPr marL="914400" indent="0">
              <a:lnSpc>
                <a:spcPct val="105000"/>
              </a:lnSpc>
              <a:buNone/>
              <a:tabLst>
                <a:tab pos="1828800" algn="l"/>
              </a:tabLst>
            </a:pPr>
            <a:r>
              <a:rPr lang="en-US" altLang="en-US" sz="2900" dirty="0" smtClean="0">
                <a:solidFill>
                  <a:srgbClr val="FFFF00"/>
                </a:solidFill>
                <a:latin typeface="Tahoma" pitchFamily="34" charset="0"/>
              </a:rPr>
              <a:t>October 30: </a:t>
            </a:r>
            <a:r>
              <a:rPr lang="en-US" altLang="en-US" sz="2900" dirty="0" smtClean="0">
                <a:solidFill>
                  <a:schemeClr val="bg1"/>
                </a:solidFill>
                <a:latin typeface="Tahoma" pitchFamily="34" charset="0"/>
              </a:rPr>
              <a:t>Working in a Fallen World</a:t>
            </a:r>
          </a:p>
          <a:p>
            <a:pPr marL="914400" indent="0">
              <a:lnSpc>
                <a:spcPct val="105000"/>
              </a:lnSpc>
              <a:buNone/>
              <a:tabLst>
                <a:tab pos="1828800" algn="l"/>
              </a:tabLst>
            </a:pPr>
            <a:r>
              <a:rPr lang="en-US" altLang="en-US" sz="2900" dirty="0" smtClean="0">
                <a:solidFill>
                  <a:srgbClr val="FFFF00"/>
                </a:solidFill>
                <a:latin typeface="Tahoma" pitchFamily="34" charset="0"/>
              </a:rPr>
              <a:t>November 6: </a:t>
            </a:r>
            <a:r>
              <a:rPr lang="en-US" altLang="en-US" sz="2900" dirty="0" smtClean="0">
                <a:solidFill>
                  <a:schemeClr val="bg1"/>
                </a:solidFill>
                <a:latin typeface="Tahoma" pitchFamily="34" charset="0"/>
              </a:rPr>
              <a:t>A Society that Doesn’t Work</a:t>
            </a:r>
            <a:endParaRPr lang="en-US" altLang="en-US" sz="2900" dirty="0">
              <a:solidFill>
                <a:schemeClr val="bg1"/>
              </a:solidFill>
              <a:latin typeface="Tahoma" pitchFamily="34" charset="0"/>
            </a:endParaRPr>
          </a:p>
        </p:txBody>
      </p:sp>
    </p:spTree>
    <p:extLst>
      <p:ext uri="{BB962C8B-B14F-4D97-AF65-F5344CB8AC3E}">
        <p14:creationId xmlns:p14="http://schemas.microsoft.com/office/powerpoint/2010/main" val="4048105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a:spLocks/>
          </p:cNvSpPr>
          <p:nvPr/>
        </p:nvSpPr>
        <p:spPr bwMode="auto">
          <a:xfrm>
            <a:off x="990600" y="2286000"/>
            <a:ext cx="54102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8000" b="0" dirty="0" smtClean="0">
                <a:solidFill>
                  <a:srgbClr val="FFFF00"/>
                </a:solidFill>
                <a:latin typeface="Broadway" panose="04040905080B02020502" pitchFamily="82" charset="0"/>
                <a:ea typeface="Malgun Gothic" pitchFamily="34" charset="-127"/>
              </a:rPr>
              <a:t>Theology</a:t>
            </a:r>
          </a:p>
          <a:p>
            <a:pPr eaLnBrk="1" hangingPunct="1"/>
            <a:r>
              <a:rPr lang="en-US" altLang="en-US" sz="4000" b="0" dirty="0" smtClean="0">
                <a:solidFill>
                  <a:srgbClr val="FFFF00"/>
                </a:solidFill>
                <a:latin typeface="Broadway" panose="04040905080B02020502" pitchFamily="82" charset="0"/>
                <a:ea typeface="Malgun Gothic" pitchFamily="34" charset="-127"/>
              </a:rPr>
              <a:t>Of</a:t>
            </a:r>
          </a:p>
          <a:p>
            <a:pPr eaLnBrk="1" hangingPunct="1"/>
            <a:r>
              <a:rPr lang="en-US" altLang="en-US" sz="8000" b="0" dirty="0" smtClean="0">
                <a:solidFill>
                  <a:srgbClr val="FFFF00"/>
                </a:solidFill>
                <a:latin typeface="Broadway" panose="04040905080B02020502" pitchFamily="82" charset="0"/>
                <a:ea typeface="Malgun Gothic" pitchFamily="34" charset="-127"/>
              </a:rPr>
              <a:t>Vocation </a:t>
            </a:r>
          </a:p>
        </p:txBody>
      </p:sp>
      <p:pic>
        <p:nvPicPr>
          <p:cNvPr id="1026" name="Picture 2" descr="Image result for arm with a hammer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744841" y="1780461"/>
            <a:ext cx="4114800" cy="268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2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4572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000" b="0" dirty="0" smtClean="0">
                <a:solidFill>
                  <a:srgbClr val="FFFF00"/>
                </a:solidFill>
                <a:latin typeface="Broadway" panose="04040905080B02020502" pitchFamily="82" charset="0"/>
                <a:ea typeface="Malgun Gothic" pitchFamily="34" charset="-127"/>
              </a:rPr>
              <a:t>The Theology of Vocation</a:t>
            </a:r>
            <a:endParaRPr lang="en-US" altLang="en-US" sz="50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533400" y="2057400"/>
            <a:ext cx="92964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914400" indent="0">
              <a:lnSpc>
                <a:spcPct val="105000"/>
              </a:lnSpc>
              <a:buNone/>
              <a:tabLst>
                <a:tab pos="1828800" algn="l"/>
              </a:tabLst>
            </a:pPr>
            <a:r>
              <a:rPr lang="en-US" altLang="en-US" sz="2900" dirty="0" smtClean="0">
                <a:solidFill>
                  <a:srgbClr val="FFFF00"/>
                </a:solidFill>
                <a:latin typeface="Tahoma" pitchFamily="34" charset="0"/>
              </a:rPr>
              <a:t>October 9: </a:t>
            </a:r>
            <a:r>
              <a:rPr lang="en-US" altLang="en-US" sz="2900" dirty="0" smtClean="0">
                <a:solidFill>
                  <a:schemeClr val="bg1"/>
                </a:solidFill>
                <a:latin typeface="Tahoma" pitchFamily="34" charset="0"/>
              </a:rPr>
              <a:t>Design and Dignity of Work</a:t>
            </a:r>
          </a:p>
          <a:p>
            <a:pPr marL="914400" indent="0">
              <a:lnSpc>
                <a:spcPct val="105000"/>
              </a:lnSpc>
              <a:buNone/>
              <a:tabLst>
                <a:tab pos="1828800" algn="l"/>
              </a:tabLst>
            </a:pPr>
            <a:r>
              <a:rPr lang="en-US" altLang="en-US" sz="2900" dirty="0" smtClean="0">
                <a:solidFill>
                  <a:srgbClr val="FFFF00"/>
                </a:solidFill>
                <a:latin typeface="Tahoma" pitchFamily="34" charset="0"/>
              </a:rPr>
              <a:t>October 16: </a:t>
            </a:r>
            <a:r>
              <a:rPr lang="en-US" altLang="en-US" sz="2900" dirty="0" smtClean="0">
                <a:solidFill>
                  <a:schemeClr val="bg1"/>
                </a:solidFill>
                <a:latin typeface="Tahoma" pitchFamily="34" charset="0"/>
              </a:rPr>
              <a:t>Working as Unto the Lord</a:t>
            </a:r>
          </a:p>
          <a:p>
            <a:pPr marL="914400" indent="0">
              <a:lnSpc>
                <a:spcPct val="105000"/>
              </a:lnSpc>
              <a:buNone/>
              <a:tabLst>
                <a:tab pos="1828800" algn="l"/>
              </a:tabLst>
            </a:pPr>
            <a:r>
              <a:rPr lang="en-US" altLang="en-US" sz="2900" dirty="0" smtClean="0">
                <a:solidFill>
                  <a:srgbClr val="FFFF00"/>
                </a:solidFill>
                <a:latin typeface="Tahoma" pitchFamily="34" charset="0"/>
              </a:rPr>
              <a:t>October 23: </a:t>
            </a:r>
            <a:r>
              <a:rPr lang="en-US" altLang="en-US" sz="2900" dirty="0" smtClean="0">
                <a:solidFill>
                  <a:schemeClr val="bg1"/>
                </a:solidFill>
                <a:latin typeface="Tahoma" pitchFamily="34" charset="0"/>
              </a:rPr>
              <a:t>Operating within God’s Calling</a:t>
            </a:r>
          </a:p>
          <a:p>
            <a:pPr marL="914400" indent="0">
              <a:lnSpc>
                <a:spcPct val="105000"/>
              </a:lnSpc>
              <a:buNone/>
              <a:tabLst>
                <a:tab pos="1828800" algn="l"/>
              </a:tabLst>
            </a:pPr>
            <a:r>
              <a:rPr lang="en-US" altLang="en-US" sz="2900" dirty="0" smtClean="0">
                <a:solidFill>
                  <a:srgbClr val="FFFF00"/>
                </a:solidFill>
                <a:latin typeface="Tahoma" pitchFamily="34" charset="0"/>
              </a:rPr>
              <a:t>October 30: </a:t>
            </a:r>
            <a:r>
              <a:rPr lang="en-US" altLang="en-US" sz="2900" dirty="0" smtClean="0">
                <a:solidFill>
                  <a:schemeClr val="bg1"/>
                </a:solidFill>
                <a:latin typeface="Tahoma" pitchFamily="34" charset="0"/>
              </a:rPr>
              <a:t>Working in a Fallen World</a:t>
            </a:r>
          </a:p>
          <a:p>
            <a:pPr marL="914400" indent="0">
              <a:lnSpc>
                <a:spcPct val="105000"/>
              </a:lnSpc>
              <a:buNone/>
              <a:tabLst>
                <a:tab pos="1828800" algn="l"/>
              </a:tabLst>
            </a:pPr>
            <a:r>
              <a:rPr lang="en-US" altLang="en-US" sz="2900" dirty="0" smtClean="0">
                <a:solidFill>
                  <a:srgbClr val="FFFF00"/>
                </a:solidFill>
                <a:latin typeface="Tahoma" pitchFamily="34" charset="0"/>
              </a:rPr>
              <a:t>November 6: </a:t>
            </a:r>
            <a:r>
              <a:rPr lang="en-US" altLang="en-US" sz="2900" dirty="0" smtClean="0">
                <a:solidFill>
                  <a:schemeClr val="bg1"/>
                </a:solidFill>
                <a:latin typeface="Tahoma" pitchFamily="34" charset="0"/>
              </a:rPr>
              <a:t>A Society that Doesn’t Work</a:t>
            </a:r>
            <a:endParaRPr lang="en-US" altLang="en-US" sz="2900" dirty="0">
              <a:solidFill>
                <a:schemeClr val="bg1"/>
              </a:solidFill>
              <a:latin typeface="Tahoma" pitchFamily="34" charset="0"/>
            </a:endParaRPr>
          </a:p>
        </p:txBody>
      </p:sp>
    </p:spTree>
    <p:extLst>
      <p:ext uri="{BB962C8B-B14F-4D97-AF65-F5344CB8AC3E}">
        <p14:creationId xmlns:p14="http://schemas.microsoft.com/office/powerpoint/2010/main" val="2713024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4572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000" b="0" dirty="0" smtClean="0">
                <a:solidFill>
                  <a:srgbClr val="FFFF00"/>
                </a:solidFill>
                <a:latin typeface="Broadway" panose="04040905080B02020502" pitchFamily="82" charset="0"/>
                <a:ea typeface="Malgun Gothic" pitchFamily="34" charset="-127"/>
              </a:rPr>
              <a:t>The Theology of Vocation</a:t>
            </a:r>
            <a:endParaRPr lang="en-US" altLang="en-US" sz="50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981200"/>
            <a:ext cx="8077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Frustration </a:t>
            </a:r>
            <a:r>
              <a:rPr lang="en-US" altLang="en-US" sz="2900" dirty="0">
                <a:solidFill>
                  <a:schemeClr val="bg1"/>
                </a:solidFill>
                <a:latin typeface="Tahoma" pitchFamily="34" charset="0"/>
              </a:rPr>
              <a:t>With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Unfulfilled </a:t>
            </a:r>
            <a:r>
              <a:rPr lang="en-US" altLang="en-US" sz="2900" dirty="0">
                <a:solidFill>
                  <a:schemeClr val="bg1"/>
                </a:solidFill>
                <a:latin typeface="Tahoma" pitchFamily="34" charset="0"/>
              </a:rPr>
              <a:t>With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Misplaced </a:t>
            </a:r>
            <a:r>
              <a:rPr lang="en-US" altLang="en-US" sz="2900" dirty="0">
                <a:solidFill>
                  <a:schemeClr val="bg1"/>
                </a:solidFill>
                <a:latin typeface="Tahoma" pitchFamily="34" charset="0"/>
              </a:rPr>
              <a:t>Priorities At Work</a:t>
            </a:r>
          </a:p>
          <a:p>
            <a:pPr marL="860425" indent="-860425">
              <a:lnSpc>
                <a:spcPct val="105000"/>
              </a:lnSpc>
              <a:buAutoNum type="romanUcPeriod"/>
              <a:tabLst>
                <a:tab pos="1828800" algn="l"/>
              </a:tabLst>
            </a:pPr>
            <a:r>
              <a:rPr lang="en-US" altLang="en-US" sz="2900" dirty="0" smtClean="0">
                <a:solidFill>
                  <a:schemeClr val="bg1"/>
                </a:solidFill>
                <a:latin typeface="Tahoma" pitchFamily="34" charset="0"/>
              </a:rPr>
              <a:t>Conflicts </a:t>
            </a:r>
            <a:r>
              <a:rPr lang="en-US" altLang="en-US" sz="2900" dirty="0">
                <a:solidFill>
                  <a:schemeClr val="bg1"/>
                </a:solidFill>
                <a:latin typeface="Tahoma" pitchFamily="34" charset="0"/>
              </a:rPr>
              <a:t>At Work</a:t>
            </a:r>
            <a:endParaRPr lang="en-US" altLang="en-US" sz="2900" dirty="0">
              <a:solidFill>
                <a:schemeClr val="bg1"/>
              </a:solidFill>
              <a:latin typeface="Tahoma" pitchFamily="34" charset="0"/>
            </a:endParaRPr>
          </a:p>
        </p:txBody>
      </p:sp>
    </p:spTree>
    <p:extLst>
      <p:ext uri="{BB962C8B-B14F-4D97-AF65-F5344CB8AC3E}">
        <p14:creationId xmlns:p14="http://schemas.microsoft.com/office/powerpoint/2010/main" val="2591217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a:solidFill>
                  <a:srgbClr val="FFFF00"/>
                </a:solidFill>
                <a:latin typeface="Broadway" panose="04040905080B02020502" pitchFamily="82" charset="0"/>
                <a:ea typeface="Malgun Gothic" pitchFamily="34" charset="-127"/>
              </a:rPr>
              <a:t>Genesis </a:t>
            </a:r>
            <a:r>
              <a:rPr lang="en-US" altLang="en-US" sz="5500" b="0" dirty="0" smtClean="0">
                <a:solidFill>
                  <a:srgbClr val="FFFF00"/>
                </a:solidFill>
                <a:latin typeface="Broadway" panose="04040905080B02020502" pitchFamily="82" charset="0"/>
                <a:ea typeface="Malgun Gothic" pitchFamily="34" charset="-127"/>
              </a:rPr>
              <a:t>2:15</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8288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“The LORD God took the man and put him in the Garden of Eden to work it and take care of it</a:t>
            </a:r>
            <a:r>
              <a:rPr lang="en-US" altLang="en-US" sz="3000" dirty="0" smtClean="0">
                <a:solidFill>
                  <a:schemeClr val="bg1"/>
                </a:solidFill>
                <a:latin typeface="Tahoma" pitchFamily="34" charset="0"/>
              </a:rPr>
              <a:t>.”</a:t>
            </a:r>
            <a:endParaRPr lang="en-US" altLang="en-US" sz="3000" dirty="0">
              <a:solidFill>
                <a:schemeClr val="bg1"/>
              </a:solidFill>
              <a:latin typeface="Tahoma" pitchFamily="34" charset="0"/>
            </a:endParaRPr>
          </a:p>
        </p:txBody>
      </p:sp>
      <p:pic>
        <p:nvPicPr>
          <p:cNvPr id="1025" name="Picture 1"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123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a:solidFill>
                  <a:srgbClr val="FFFF00"/>
                </a:solidFill>
                <a:latin typeface="Broadway" panose="04040905080B02020502" pitchFamily="82" charset="0"/>
                <a:ea typeface="Malgun Gothic" pitchFamily="34" charset="-127"/>
              </a:rPr>
              <a:t>Genesis </a:t>
            </a:r>
            <a:r>
              <a:rPr lang="en-US" altLang="en-US" sz="5500" b="0" dirty="0" smtClean="0">
                <a:solidFill>
                  <a:srgbClr val="FFFF00"/>
                </a:solidFill>
                <a:latin typeface="Broadway" panose="04040905080B02020502" pitchFamily="82" charset="0"/>
                <a:ea typeface="Malgun Gothic" pitchFamily="34" charset="-127"/>
              </a:rPr>
              <a:t>2:19</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7526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0" indent="0" algn="ctr">
              <a:lnSpc>
                <a:spcPct val="105000"/>
              </a:lnSpc>
              <a:buNone/>
              <a:tabLst>
                <a:tab pos="1828800" algn="l"/>
              </a:tabLst>
            </a:pPr>
            <a:r>
              <a:rPr lang="en-US" altLang="en-US" sz="3000" dirty="0">
                <a:solidFill>
                  <a:schemeClr val="bg1"/>
                </a:solidFill>
                <a:latin typeface="Tahoma" pitchFamily="34" charset="0"/>
              </a:rPr>
              <a:t>“Now the LORD God had formed out of the ground all the beasts of the field and all the birds of the air. He brought them to the man to see what he would name them; and whatever the man called each living creature, that was its name</a:t>
            </a:r>
            <a:r>
              <a:rPr lang="en-US" altLang="en-US" sz="3000" dirty="0" smtClean="0">
                <a:solidFill>
                  <a:schemeClr val="bg1"/>
                </a:solidFill>
                <a:latin typeface="Tahoma" pitchFamily="34" charset="0"/>
              </a:rPr>
              <a:t>.”</a:t>
            </a:r>
            <a:endParaRPr lang="en-US" altLang="en-US" sz="3000" dirty="0">
              <a:solidFill>
                <a:schemeClr val="bg1"/>
              </a:solidFill>
              <a:latin typeface="Tahoma" pitchFamily="34" charset="0"/>
            </a:endParaRPr>
          </a:p>
        </p:txBody>
      </p:sp>
      <p:pic>
        <p:nvPicPr>
          <p:cNvPr id="1025" name="Picture 1"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2900"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504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In the Family</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981200"/>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457200" indent="-457200">
              <a:lnSpc>
                <a:spcPct val="105000"/>
              </a:lnSpc>
              <a:tabLst>
                <a:tab pos="1828800" algn="l"/>
              </a:tabLst>
            </a:pPr>
            <a:r>
              <a:rPr lang="en-US" altLang="en-US" sz="3000" dirty="0" smtClean="0">
                <a:solidFill>
                  <a:schemeClr val="bg1"/>
                </a:solidFill>
                <a:latin typeface="Tahoma" pitchFamily="34" charset="0"/>
              </a:rPr>
              <a:t>Greatly increase pains in childbearing</a:t>
            </a:r>
            <a:r>
              <a:rPr lang="en-US" altLang="en-US" sz="3000" dirty="0">
                <a:solidFill>
                  <a:schemeClr val="bg1"/>
                </a:solidFill>
                <a:latin typeface="Tahoma" pitchFamily="34" charset="0"/>
              </a:rPr>
              <a:t> </a:t>
            </a:r>
            <a:r>
              <a:rPr lang="en-US" altLang="en-US" sz="3000" dirty="0" smtClean="0">
                <a:solidFill>
                  <a:schemeClr val="bg1"/>
                </a:solidFill>
                <a:latin typeface="Tahoma" pitchFamily="34" charset="0"/>
              </a:rPr>
              <a:t>(Gen. 3:16)</a:t>
            </a:r>
          </a:p>
          <a:p>
            <a:pPr marL="457200" indent="-457200">
              <a:lnSpc>
                <a:spcPct val="105000"/>
              </a:lnSpc>
              <a:tabLst>
                <a:tab pos="1828800" algn="l"/>
              </a:tabLst>
            </a:pPr>
            <a:r>
              <a:rPr lang="en-US" altLang="en-US" sz="3000" dirty="0" smtClean="0">
                <a:solidFill>
                  <a:schemeClr val="bg1"/>
                </a:solidFill>
                <a:latin typeface="Tahoma" pitchFamily="34" charset="0"/>
              </a:rPr>
              <a:t>Roles in marriage become more intentional and more challenging (Gen. 3:16)</a:t>
            </a:r>
          </a:p>
        </p:txBody>
      </p:sp>
    </p:spTree>
    <p:extLst>
      <p:ext uri="{BB962C8B-B14F-4D97-AF65-F5344CB8AC3E}">
        <p14:creationId xmlns:p14="http://schemas.microsoft.com/office/powerpoint/2010/main" val="1579031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p:cNvSpPr>
          <p:nvPr/>
        </p:nvSpPr>
        <p:spPr bwMode="auto">
          <a:xfrm>
            <a:off x="-228600" y="533400"/>
            <a:ext cx="9525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1"/>
                </a:solidFill>
                <a:latin typeface="Calibri"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eaLnBrk="0" fontAlgn="base" hangingPunct="0">
              <a:spcBef>
                <a:spcPct val="0"/>
              </a:spcBef>
              <a:spcAft>
                <a:spcPct val="0"/>
              </a:spcAft>
              <a:defRPr sz="4400">
                <a:solidFill>
                  <a:schemeClr val="tx1"/>
                </a:solidFill>
                <a:latin typeface="Calibri" pitchFamily="34" charset="0"/>
              </a:defRPr>
            </a:lvl6pPr>
            <a:lvl7pPr marL="914400" algn="ctr" eaLnBrk="0" fontAlgn="base" hangingPunct="0">
              <a:spcBef>
                <a:spcPct val="0"/>
              </a:spcBef>
              <a:spcAft>
                <a:spcPct val="0"/>
              </a:spcAft>
              <a:defRPr sz="4400">
                <a:solidFill>
                  <a:schemeClr val="tx1"/>
                </a:solidFill>
                <a:latin typeface="Calibri" pitchFamily="34" charset="0"/>
              </a:defRPr>
            </a:lvl7pPr>
            <a:lvl8pPr marL="1371600" algn="ctr" eaLnBrk="0" fontAlgn="base" hangingPunct="0">
              <a:spcBef>
                <a:spcPct val="0"/>
              </a:spcBef>
              <a:spcAft>
                <a:spcPct val="0"/>
              </a:spcAft>
              <a:defRPr sz="4400">
                <a:solidFill>
                  <a:schemeClr val="tx1"/>
                </a:solidFill>
                <a:latin typeface="Calibri" pitchFamily="34" charset="0"/>
              </a:defRPr>
            </a:lvl8pPr>
            <a:lvl9pPr marL="1828800" algn="ctr" eaLnBrk="0" fontAlgn="base" hangingPunct="0">
              <a:spcBef>
                <a:spcPct val="0"/>
              </a:spcBef>
              <a:spcAft>
                <a:spcPct val="0"/>
              </a:spcAft>
              <a:defRPr sz="4400">
                <a:solidFill>
                  <a:schemeClr val="tx1"/>
                </a:solidFill>
                <a:latin typeface="Calibri" pitchFamily="34" charset="0"/>
              </a:defRPr>
            </a:lvl9pPr>
          </a:lstStyle>
          <a:p>
            <a:pPr eaLnBrk="1" hangingPunct="1"/>
            <a:r>
              <a:rPr lang="en-US" altLang="en-US" sz="5500" b="0" dirty="0" smtClean="0">
                <a:solidFill>
                  <a:srgbClr val="FFFF00"/>
                </a:solidFill>
                <a:latin typeface="Broadway" panose="04040905080B02020502" pitchFamily="82" charset="0"/>
                <a:ea typeface="Malgun Gothic" pitchFamily="34" charset="-127"/>
              </a:rPr>
              <a:t>In the Workplace</a:t>
            </a:r>
            <a:endParaRPr lang="en-US" altLang="en-US" sz="5500" b="0" dirty="0">
              <a:solidFill>
                <a:srgbClr val="FFFF00"/>
              </a:solidFill>
              <a:latin typeface="Broadway" panose="04040905080B02020502" pitchFamily="82" charset="0"/>
              <a:ea typeface="Malgun Gothic" pitchFamily="34" charset="-127"/>
            </a:endParaRPr>
          </a:p>
        </p:txBody>
      </p:sp>
      <p:sp>
        <p:nvSpPr>
          <p:cNvPr id="589827" name="Rectangle 3"/>
          <p:cNvSpPr>
            <a:spLocks noChangeArrowheads="1"/>
          </p:cNvSpPr>
          <p:nvPr/>
        </p:nvSpPr>
        <p:spPr bwMode="auto">
          <a:xfrm>
            <a:off x="685800" y="1816925"/>
            <a:ext cx="76962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1435100" indent="-520700" eaLnBrk="0" hangingPunct="0">
              <a:spcBef>
                <a:spcPct val="20000"/>
              </a:spcBef>
              <a:buFont typeface="Arial" pitchFamily="34" charset="0"/>
              <a:buChar char="•"/>
              <a:tabLst>
                <a:tab pos="1435100" algn="l"/>
              </a:tabLst>
              <a:defRPr sz="3200">
                <a:solidFill>
                  <a:schemeClr val="tx1"/>
                </a:solidFill>
                <a:latin typeface="Calibri" pitchFamily="34" charset="0"/>
              </a:defRPr>
            </a:lvl1pPr>
            <a:lvl2pPr marL="1835150" indent="-285750" eaLnBrk="0" hangingPunct="0">
              <a:spcBef>
                <a:spcPct val="20000"/>
              </a:spcBef>
              <a:buFont typeface="Arial" pitchFamily="34" charset="0"/>
              <a:buChar char="–"/>
              <a:tabLst>
                <a:tab pos="1435100" algn="l"/>
              </a:tabLst>
              <a:defRPr sz="2800">
                <a:solidFill>
                  <a:schemeClr val="tx1"/>
                </a:solidFill>
                <a:latin typeface="Calibri" pitchFamily="34" charset="0"/>
              </a:defRPr>
            </a:lvl2pPr>
            <a:lvl3pPr marL="2178050" indent="-228600" eaLnBrk="0" hangingPunct="0">
              <a:spcBef>
                <a:spcPct val="20000"/>
              </a:spcBef>
              <a:buFont typeface="Arial" pitchFamily="34" charset="0"/>
              <a:buChar char="•"/>
              <a:tabLst>
                <a:tab pos="1435100" algn="l"/>
              </a:tabLst>
              <a:defRPr sz="2400">
                <a:solidFill>
                  <a:schemeClr val="tx1"/>
                </a:solidFill>
                <a:latin typeface="Calibri" pitchFamily="34" charset="0"/>
              </a:defRPr>
            </a:lvl3pPr>
            <a:lvl4pPr marL="25209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4pPr>
            <a:lvl5pPr marL="2863850" indent="-228600" eaLnBrk="0" hangingPunct="0">
              <a:spcBef>
                <a:spcPct val="20000"/>
              </a:spcBef>
              <a:buFont typeface="Arial" pitchFamily="34" charset="0"/>
              <a:buChar char="»"/>
              <a:tabLst>
                <a:tab pos="1435100" algn="l"/>
              </a:tabLst>
              <a:defRPr sz="2000">
                <a:solidFill>
                  <a:schemeClr val="tx1"/>
                </a:solidFill>
                <a:latin typeface="Calibri" pitchFamily="34" charset="0"/>
              </a:defRPr>
            </a:lvl5pPr>
            <a:lvl6pPr marL="33210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6pPr>
            <a:lvl7pPr marL="37782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7pPr>
            <a:lvl8pPr marL="42354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8pPr>
            <a:lvl9pPr marL="4692650" indent="-228600" eaLnBrk="0" fontAlgn="base" hangingPunct="0">
              <a:spcBef>
                <a:spcPct val="20000"/>
              </a:spcBef>
              <a:spcAft>
                <a:spcPct val="0"/>
              </a:spcAft>
              <a:buFont typeface="Arial" pitchFamily="34" charset="0"/>
              <a:buChar char="»"/>
              <a:tabLst>
                <a:tab pos="1435100" algn="l"/>
              </a:tabLst>
              <a:defRPr sz="2000">
                <a:solidFill>
                  <a:schemeClr val="tx1"/>
                </a:solidFill>
                <a:latin typeface="Calibri" pitchFamily="34" charset="0"/>
              </a:defRPr>
            </a:lvl9pPr>
          </a:lstStyle>
          <a:p>
            <a:pPr marL="457200" indent="-457200">
              <a:lnSpc>
                <a:spcPct val="105000"/>
              </a:lnSpc>
              <a:tabLst>
                <a:tab pos="1828800" algn="l"/>
              </a:tabLst>
            </a:pPr>
            <a:r>
              <a:rPr lang="en-US" altLang="en-US" sz="3000" dirty="0" smtClean="0">
                <a:solidFill>
                  <a:schemeClr val="bg1"/>
                </a:solidFill>
                <a:latin typeface="Tahoma" pitchFamily="34" charset="0"/>
              </a:rPr>
              <a:t>Cursed is the ground because of you (Gen. 3:17)</a:t>
            </a:r>
          </a:p>
          <a:p>
            <a:pPr marL="457200" indent="-457200">
              <a:lnSpc>
                <a:spcPct val="105000"/>
              </a:lnSpc>
              <a:tabLst>
                <a:tab pos="1828800" algn="l"/>
              </a:tabLst>
            </a:pPr>
            <a:r>
              <a:rPr lang="en-US" altLang="en-US" sz="3000" dirty="0" smtClean="0">
                <a:solidFill>
                  <a:schemeClr val="bg1"/>
                </a:solidFill>
                <a:latin typeface="Tahoma" pitchFamily="34" charset="0"/>
              </a:rPr>
              <a:t>It will produce thorns and thistles (Gen. 3:18)</a:t>
            </a:r>
          </a:p>
          <a:p>
            <a:pPr marL="457200" indent="-457200">
              <a:lnSpc>
                <a:spcPct val="105000"/>
              </a:lnSpc>
              <a:tabLst>
                <a:tab pos="1828800" algn="l"/>
              </a:tabLst>
            </a:pPr>
            <a:r>
              <a:rPr lang="en-US" altLang="en-US" sz="3000" dirty="0" smtClean="0">
                <a:solidFill>
                  <a:schemeClr val="bg1"/>
                </a:solidFill>
                <a:latin typeface="Tahoma" pitchFamily="34" charset="0"/>
              </a:rPr>
              <a:t>By the sweat of your brow you will eat (Gen. 3:19)</a:t>
            </a:r>
          </a:p>
          <a:p>
            <a:pPr marL="457200" indent="-457200">
              <a:lnSpc>
                <a:spcPct val="105000"/>
              </a:lnSpc>
              <a:tabLst>
                <a:tab pos="1828800" algn="l"/>
              </a:tabLst>
            </a:pPr>
            <a:r>
              <a:rPr lang="en-US" altLang="en-US" sz="3000" dirty="0" smtClean="0">
                <a:solidFill>
                  <a:schemeClr val="bg1"/>
                </a:solidFill>
                <a:latin typeface="Tahoma" pitchFamily="34" charset="0"/>
              </a:rPr>
              <a:t>Until you return to the ground (Gen. 3:19)</a:t>
            </a:r>
            <a:endParaRPr lang="en-US" altLang="en-US" sz="3000" dirty="0">
              <a:solidFill>
                <a:schemeClr val="bg1"/>
              </a:solidFill>
              <a:latin typeface="Tahoma" pitchFamily="34" charset="0"/>
            </a:endParaRPr>
          </a:p>
        </p:txBody>
      </p:sp>
    </p:spTree>
    <p:extLst>
      <p:ext uri="{BB962C8B-B14F-4D97-AF65-F5344CB8AC3E}">
        <p14:creationId xmlns:p14="http://schemas.microsoft.com/office/powerpoint/2010/main" val="3373770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7056</TotalTime>
  <Words>1110</Words>
  <Application>Microsoft Office PowerPoint</Application>
  <PresentationFormat>On-screen Show (4:3)</PresentationFormat>
  <Paragraphs>139</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Malgun Gothic</vt:lpstr>
      <vt:lpstr>Arial</vt:lpstr>
      <vt:lpstr>Broadway</vt:lpstr>
      <vt:lpstr>Calibri</vt:lpstr>
      <vt:lpstr>Copperplate Gothic Bold</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Hope Community Church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 Tikva</dc:title>
  <dc:creator>David Manwiller</dc:creator>
  <cp:lastModifiedBy>John Manwiller</cp:lastModifiedBy>
  <cp:revision>457</cp:revision>
  <dcterms:created xsi:type="dcterms:W3CDTF">2010-07-18T12:38:48Z</dcterms:created>
  <dcterms:modified xsi:type="dcterms:W3CDTF">2016-10-30T03:54:49Z</dcterms:modified>
</cp:coreProperties>
</file>