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568" r:id="rId2"/>
    <p:sldId id="458" r:id="rId3"/>
    <p:sldId id="570" r:id="rId4"/>
    <p:sldId id="667" r:id="rId5"/>
    <p:sldId id="574" r:id="rId6"/>
    <p:sldId id="533" r:id="rId7"/>
    <p:sldId id="625" r:id="rId8"/>
    <p:sldId id="644" r:id="rId9"/>
    <p:sldId id="645" r:id="rId10"/>
    <p:sldId id="668" r:id="rId11"/>
    <p:sldId id="646" r:id="rId12"/>
    <p:sldId id="647" r:id="rId13"/>
    <p:sldId id="648" r:id="rId14"/>
    <p:sldId id="649" r:id="rId15"/>
    <p:sldId id="650" r:id="rId16"/>
    <p:sldId id="623" r:id="rId17"/>
    <p:sldId id="669" r:id="rId18"/>
    <p:sldId id="666" r:id="rId19"/>
    <p:sldId id="596" r:id="rId20"/>
    <p:sldId id="652" r:id="rId21"/>
    <p:sldId id="653" r:id="rId22"/>
    <p:sldId id="627" r:id="rId23"/>
    <p:sldId id="654" r:id="rId24"/>
    <p:sldId id="655" r:id="rId25"/>
    <p:sldId id="597" r:id="rId26"/>
    <p:sldId id="656" r:id="rId27"/>
    <p:sldId id="665" r:id="rId28"/>
    <p:sldId id="658" r:id="rId29"/>
    <p:sldId id="626" r:id="rId30"/>
    <p:sldId id="659" r:id="rId31"/>
    <p:sldId id="670" r:id="rId32"/>
    <p:sldId id="671" r:id="rId33"/>
    <p:sldId id="628" r:id="rId34"/>
    <p:sldId id="629" r:id="rId35"/>
    <p:sldId id="630" r:id="rId36"/>
    <p:sldId id="661" r:id="rId37"/>
    <p:sldId id="662" r:id="rId38"/>
    <p:sldId id="663" r:id="rId39"/>
    <p:sldId id="664" r:id="rId40"/>
    <p:sldId id="622" r:id="rId41"/>
    <p:sldId id="595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BA2"/>
    <a:srgbClr val="FF00FF"/>
    <a:srgbClr val="CC00CC"/>
    <a:srgbClr val="341312"/>
    <a:srgbClr val="722A28"/>
    <a:srgbClr val="682A00"/>
    <a:srgbClr val="4A1B1A"/>
    <a:srgbClr val="702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99008" autoAdjust="0"/>
  </p:normalViewPr>
  <p:slideViewPr>
    <p:cSldViewPr>
      <p:cViewPr>
        <p:scale>
          <a:sx n="80" d="100"/>
          <a:sy n="80" d="100"/>
        </p:scale>
        <p:origin x="672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CF81A56D-6157-4ECC-88D1-CA840C5C81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81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alt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endParaRPr lang="en-US" alt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18D405A-6C25-4B9E-B6E6-C4620F5FB1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5470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C3395-F985-42A4-9FC8-717E8BC66DF7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438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656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6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63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636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63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636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7597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892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029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07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07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07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636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63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8297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07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07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907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60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2135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045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474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C3395-F985-42A4-9FC8-717E8BC66DF7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0957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095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438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6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364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6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63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0FFD0-8AA1-4251-A6F0-DE2B41BBCCE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908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08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56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0304A8-AEBD-4A7D-90D1-A86DD6132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512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A3CEC3-F234-40C5-80E7-7DD7570A3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9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7159F2-BB5B-4BD5-9BA7-A0925168F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5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8D1FDC-84E5-4345-8A7D-CE41DE58A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59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EDF5EF-488E-446E-B9A2-84A4F8C19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02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594324-5321-4336-9D21-A081318A3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85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E19E24-1F52-4BC9-ACDC-F30D41BE6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6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47F79D-0B04-420A-A928-18C7AAB4D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43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B59BF6-7201-4217-9859-E0AD320AA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11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4A3B0A-B513-4790-A75D-E1CB132B4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8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4AD361-04B5-49E9-8F1F-1D3B7B2D0A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7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57FFE9-3473-4DC3-BC44-9B82B5C38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990600" y="2286000"/>
            <a:ext cx="54102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Theology</a:t>
            </a:r>
          </a:p>
          <a:p>
            <a:pPr eaLnBrk="1" hangingPunct="1"/>
            <a:r>
              <a:rPr lang="en-US" altLang="en-US" sz="4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Of</a:t>
            </a:r>
          </a:p>
          <a:p>
            <a:pPr eaLnBrk="1" hangingPunct="1"/>
            <a:r>
              <a:rPr lang="en-US" altLang="en-US" sz="8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Vocation </a:t>
            </a:r>
          </a:p>
        </p:txBody>
      </p:sp>
      <p:pic>
        <p:nvPicPr>
          <p:cNvPr id="1026" name="Picture 2" descr="Image result for arm with a hammer silhouet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44841" y="1780461"/>
            <a:ext cx="4114800" cy="26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89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5334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Titus 2:5-7</a:t>
            </a:r>
            <a:endParaRPr lang="en-US" altLang="en-US" sz="5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9812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“Similarly</a:t>
            </a: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, encourage the young men to be self-controlled. 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In </a:t>
            </a: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everything set them an example by doing what is good. In your teaching show integrity, 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seriousness.”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1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5334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Titus 2:10</a:t>
            </a:r>
            <a:endParaRPr lang="en-US" altLang="en-US" sz="5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7526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“And </a:t>
            </a: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not to steal from them, but to show that they can be fully trusted, so that in every way they will make the teaching about God our Savior attractive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.”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61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7526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Map of </a:t>
            </a:r>
            <a:r>
              <a:rPr lang="en-US" altLang="en-US" sz="3000" dirty="0" err="1" smtClean="0">
                <a:solidFill>
                  <a:schemeClr val="bg1"/>
                </a:solidFill>
                <a:latin typeface="Tahoma" pitchFamily="34" charset="0"/>
              </a:rPr>
              <a:t>Thessolonica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"/>
            <a:ext cx="9144000" cy="544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7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5334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1 Thessalonians 5:12</a:t>
            </a:r>
            <a:endParaRPr lang="en-US" altLang="en-US" sz="5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9812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“Now we ask you, brothers, to respect those who work hard among you, who are over you in the Lord and who admonish you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.”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0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5334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1 Thessalonians 5:14</a:t>
            </a:r>
            <a:endParaRPr lang="en-US" altLang="en-US" sz="5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9050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“And we urge you, brothers, warn those who are idle, encourage the timid, help the weak, be patient with everyone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.”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6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5334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1 Thessalonians 4:11-12</a:t>
            </a:r>
            <a:endParaRPr lang="en-US" altLang="en-US" sz="5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9050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“Make it your ambition to lead a quiet life, to mind your own business and to work with your hands, just as we told you, 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so </a:t>
            </a: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that your daily life may win the respect of outsiders and so that you will not be dependent on anybody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.”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0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5334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2 Thessalonians 3:6-15</a:t>
            </a:r>
            <a:endParaRPr lang="en-US" altLang="en-US" sz="5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816925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Command you to keep away from idol brother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Remember we did not eat anyone’s food without paying for it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We worked night and day in order not to be a 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burden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7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5334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2 Thessalonians 3:6-15</a:t>
            </a:r>
            <a:endParaRPr lang="en-US" altLang="en-US" sz="5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816925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If a man will not work, he shall not eat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The idle are commanded in Christ to earn their bread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Do not associate with those who will not obey this instruction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4572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The Theology of Vocation</a:t>
            </a:r>
            <a:endParaRPr lang="en-US" altLang="en-US" sz="5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495300" y="1905000"/>
            <a:ext cx="79629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The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Formation of a Biblical Work Ethic</a:t>
            </a:r>
          </a:p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A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History of Work In Western Society</a:t>
            </a:r>
          </a:p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The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Decaying Work Ethic In American Culture</a:t>
            </a:r>
          </a:p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The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Challenge For This Christian Generation</a:t>
            </a:r>
            <a:endParaRPr lang="en-US" altLang="en-US" sz="29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4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1219200" y="914400"/>
            <a:ext cx="6858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6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Jews</a:t>
            </a:r>
          </a:p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60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Greeks </a:t>
            </a:r>
          </a:p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6000" dirty="0" smtClean="0">
                <a:solidFill>
                  <a:srgbClr val="FFFF00"/>
                </a:solidFill>
                <a:latin typeface="Broadway" panose="04040905080B02020502" pitchFamily="82" charset="0"/>
              </a:rPr>
              <a:t>Christians</a:t>
            </a:r>
          </a:p>
        </p:txBody>
      </p:sp>
    </p:spTree>
    <p:extLst>
      <p:ext uri="{BB962C8B-B14F-4D97-AF65-F5344CB8AC3E}">
        <p14:creationId xmlns:p14="http://schemas.microsoft.com/office/powerpoint/2010/main" val="21030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4572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The Theology of Vocation</a:t>
            </a:r>
            <a:endParaRPr lang="en-US" altLang="en-US" sz="5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-533400" y="2057400"/>
            <a:ext cx="9296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14400" indent="0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2900" dirty="0" smtClean="0">
                <a:solidFill>
                  <a:srgbClr val="FFFF00"/>
                </a:solidFill>
                <a:latin typeface="Tahoma" pitchFamily="34" charset="0"/>
              </a:rPr>
              <a:t>October 9: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Design and Dignity of Work</a:t>
            </a:r>
          </a:p>
          <a:p>
            <a:pPr marL="914400" indent="0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2900" dirty="0" smtClean="0">
                <a:solidFill>
                  <a:srgbClr val="FFFF00"/>
                </a:solidFill>
                <a:latin typeface="Tahoma" pitchFamily="34" charset="0"/>
              </a:rPr>
              <a:t>October 16: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Working as Unto the Lord</a:t>
            </a:r>
          </a:p>
          <a:p>
            <a:pPr marL="914400" indent="0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2900" dirty="0" smtClean="0">
                <a:solidFill>
                  <a:srgbClr val="FFFF00"/>
                </a:solidFill>
                <a:latin typeface="Tahoma" pitchFamily="34" charset="0"/>
              </a:rPr>
              <a:t>October 23: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Operating within God’s Calling</a:t>
            </a:r>
          </a:p>
          <a:p>
            <a:pPr marL="914400" indent="0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2900" dirty="0" smtClean="0">
                <a:solidFill>
                  <a:srgbClr val="FFFF00"/>
                </a:solidFill>
                <a:latin typeface="Tahoma" pitchFamily="34" charset="0"/>
              </a:rPr>
              <a:t>October 30: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Working in a Fallen World</a:t>
            </a:r>
          </a:p>
          <a:p>
            <a:pPr marL="914400" indent="0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2900" dirty="0" smtClean="0">
                <a:solidFill>
                  <a:srgbClr val="FFFF00"/>
                </a:solidFill>
                <a:latin typeface="Tahoma" pitchFamily="34" charset="0"/>
              </a:rPr>
              <a:t>November 6: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A Society that Doesn’t Work</a:t>
            </a:r>
            <a:endParaRPr lang="en-US" altLang="en-US" sz="29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1219200" y="1752600"/>
            <a:ext cx="6858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4500" dirty="0" smtClean="0">
                <a:solidFill>
                  <a:srgbClr val="FFFF00"/>
                </a:solidFill>
                <a:latin typeface="Tahoma" pitchFamily="34" charset="0"/>
              </a:rPr>
              <a:t>Picture of the fall of the Roman empire (Barbarians burning Rome in 500 AD)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377"/>
            <a:ext cx="9158165" cy="593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1219200" y="1752600"/>
            <a:ext cx="68580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4500" dirty="0" smtClean="0">
                <a:solidFill>
                  <a:srgbClr val="FFFF00"/>
                </a:solidFill>
                <a:latin typeface="Tahoma" pitchFamily="34" charset="0"/>
              </a:rPr>
              <a:t>Picture of Luther and the 95 Theses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524"/>
            <a:ext cx="9144000" cy="597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0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3324946" y="3962400"/>
            <a:ext cx="5334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-Martin </a:t>
            </a:r>
            <a:r>
              <a:rPr lang="en-US" altLang="en-US" sz="4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Luther</a:t>
            </a:r>
            <a:endParaRPr lang="en-US" altLang="en-US" sz="4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457200" y="1143000"/>
            <a:ext cx="8077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dirty="0" smtClean="0">
                <a:solidFill>
                  <a:schemeClr val="bg1"/>
                </a:solidFill>
                <a:latin typeface="Tahoma" pitchFamily="34" charset="0"/>
              </a:rPr>
              <a:t>The work of the clergy is “in God’s sight in no way whatever superior to the work of a farmer laboring in the field or of a woman looking after her home.”</a:t>
            </a:r>
            <a:endParaRPr lang="en-US" alt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657600"/>
            <a:ext cx="2723367" cy="27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895600" y="4114800"/>
            <a:ext cx="6420633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-William </a:t>
            </a:r>
            <a:endParaRPr lang="en-US" altLang="en-US" sz="4000" b="0" dirty="0" smtClean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  <a:p>
            <a:pPr eaLnBrk="1" hangingPunct="1"/>
            <a:r>
              <a:rPr lang="en-US" altLang="en-US" sz="4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Tyndale</a:t>
            </a:r>
            <a:endParaRPr lang="en-US" altLang="en-US" sz="4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533400" y="1066800"/>
            <a:ext cx="8077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dirty="0" smtClean="0">
                <a:solidFill>
                  <a:schemeClr val="bg1"/>
                </a:solidFill>
                <a:latin typeface="Tahoma" pitchFamily="34" charset="0"/>
              </a:rPr>
              <a:t>“If we look externally, there is a difference betwixt the washing of dishes and preaching the Word of God; But as touching to please God, in relation to His call, none at all.”</a:t>
            </a:r>
            <a:endParaRPr lang="en-US" alt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250" r="18750"/>
          <a:stretch/>
        </p:blipFill>
        <p:spPr>
          <a:xfrm>
            <a:off x="1600200" y="3962400"/>
            <a:ext cx="25908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4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523999" y="4800600"/>
            <a:ext cx="8554453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-Charles Colson</a:t>
            </a:r>
            <a:endParaRPr lang="en-US" altLang="en-US" sz="4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533400" y="1143000"/>
            <a:ext cx="8077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dirty="0" smtClean="0">
                <a:solidFill>
                  <a:schemeClr val="bg1"/>
                </a:solidFill>
                <a:latin typeface="Tahoma" pitchFamily="34" charset="0"/>
              </a:rPr>
              <a:t>“Such teachings freed people to do what they did best for God’s glory, and a new breed of workers was born. Out of religious conviction these men and women sought excellence and shunned idleness, vanity, and waste as deadly sins.”</a:t>
            </a:r>
            <a:endParaRPr lang="en-US" altLang="en-US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838200" y="25146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0" dirty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-David Rodgers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4350" y="457200"/>
            <a:ext cx="8077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dirty="0" smtClean="0">
                <a:solidFill>
                  <a:schemeClr val="bg1"/>
                </a:solidFill>
                <a:latin typeface="Tahoma" pitchFamily="34" charset="0"/>
              </a:rPr>
              <a:t>They came “as laborers for their Lord, straighteners of crooked places, engaged in a task filled with hardship, deprivation, and toil</a:t>
            </a:r>
            <a:r>
              <a:rPr lang="en-US" altLang="en-US" dirty="0" smtClean="0">
                <a:solidFill>
                  <a:schemeClr val="bg1"/>
                </a:solidFill>
                <a:latin typeface="Tahoma" pitchFamily="34" charset="0"/>
              </a:rPr>
              <a:t>.”</a:t>
            </a:r>
            <a:endParaRPr lang="en-US" alt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2236" r="257" b="31142"/>
          <a:stretch/>
        </p:blipFill>
        <p:spPr>
          <a:xfrm>
            <a:off x="1009650" y="3572797"/>
            <a:ext cx="7219950" cy="279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16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286000" y="4343400"/>
            <a:ext cx="71628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-Richard </a:t>
            </a:r>
            <a:r>
              <a:rPr lang="en-US" altLang="en-US" sz="4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Baxter</a:t>
            </a:r>
            <a:endParaRPr lang="en-US" altLang="en-US" sz="4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300" y="685800"/>
            <a:ext cx="8077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dirty="0" smtClean="0">
                <a:solidFill>
                  <a:schemeClr val="bg1"/>
                </a:solidFill>
                <a:latin typeface="Tahoma" pitchFamily="34" charset="0"/>
              </a:rPr>
              <a:t>“Choose the employment or calling in which you may be most serviceable to God. Choose not that in which you may be most rich or honorable in this world; but that in which you may do most good, and best escape sinning.”</a:t>
            </a:r>
            <a:endParaRPr lang="en-US" altLang="en-US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528" y="4114800"/>
            <a:ext cx="2098872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48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4572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The Theology of Vocation</a:t>
            </a:r>
            <a:endParaRPr lang="en-US" altLang="en-US" sz="5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495300" y="1905000"/>
            <a:ext cx="79629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The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Formation of a Biblical Work Ethic</a:t>
            </a:r>
          </a:p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A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History of Work In Western Society</a:t>
            </a:r>
          </a:p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The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Decaying Work Ethic In American Culture</a:t>
            </a:r>
          </a:p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The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Challenge For This Christian Generation</a:t>
            </a:r>
            <a:endParaRPr lang="en-US" altLang="en-US" sz="29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8863" y="0"/>
            <a:ext cx="5045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48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1981200" y="3429000"/>
            <a:ext cx="73152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-Martin Nicholas</a:t>
            </a:r>
            <a:endParaRPr lang="en-US" altLang="en-US" sz="4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09600" y="1295400"/>
            <a:ext cx="8153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dirty="0" smtClean="0">
                <a:solidFill>
                  <a:schemeClr val="bg1"/>
                </a:solidFill>
                <a:latin typeface="Tahoma" pitchFamily="34" charset="0"/>
              </a:rPr>
              <a:t>We need “a practical culture in which man is free from labor, free to begin at last the historic task of constructing truly human relationships.”</a:t>
            </a:r>
            <a:endParaRPr lang="en-US" altLang="en-US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4572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The Theology of Vocation</a:t>
            </a:r>
            <a:endParaRPr lang="en-US" altLang="en-US" sz="5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495300" y="1905000"/>
            <a:ext cx="79629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The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Formation of a Biblical Work Ethic</a:t>
            </a:r>
          </a:p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A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History of Work In Western Society</a:t>
            </a:r>
          </a:p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The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Decaying Work Ethic In American Culture</a:t>
            </a:r>
          </a:p>
          <a:p>
            <a:pPr marL="860425" indent="-860425">
              <a:lnSpc>
                <a:spcPct val="105000"/>
              </a:lnSpc>
              <a:buAutoNum type="romanUcPeriod"/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The </a:t>
            </a:r>
            <a:r>
              <a:rPr lang="en-US" altLang="en-US" sz="2900" dirty="0">
                <a:solidFill>
                  <a:schemeClr val="bg1"/>
                </a:solidFill>
                <a:latin typeface="Tahoma" pitchFamily="34" charset="0"/>
              </a:rPr>
              <a:t>Challenge For This Christian Generation</a:t>
            </a:r>
            <a:endParaRPr lang="en-US" altLang="en-US" sz="29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1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699" y="-1"/>
            <a:ext cx="44577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9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3810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Exodus 20:1-17</a:t>
            </a:r>
            <a:endParaRPr lang="en-US" altLang="en-US" sz="4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8288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You shall have no other gods before Me (v. 3)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You shall not make for yourself an idol (v. 4)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Six days you shall labor and do all your work (v. 8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)</a:t>
            </a:r>
            <a:endParaRPr lang="en-US" altLang="en-US" sz="29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8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3810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Exodus 20:1-17</a:t>
            </a:r>
            <a:endParaRPr lang="en-US" altLang="en-US" sz="4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533400" y="1650833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On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the seventh day you are not to do any work (v. 10)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Honor your father and your mother (v. 12)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You shall not steal (v. 15)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You shall not give false testimony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(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v. 16)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You shall not covet (v. 17)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endParaRPr lang="en-US" altLang="en-US" sz="29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54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5240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4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n-US" sz="4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Breakdown </a:t>
            </a:r>
            <a:r>
              <a:rPr lang="en-US" altLang="en-US" sz="4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our </a:t>
            </a:r>
            <a:r>
              <a:rPr lang="en-US" altLang="en-US" sz="4500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en-US" altLang="en-US" sz="4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iew </a:t>
            </a:r>
            <a:r>
              <a:rPr lang="en-US" altLang="en-US" sz="4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God </a:t>
            </a:r>
            <a:r>
              <a:rPr lang="en-US" altLang="en-US" sz="4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Leads </a:t>
            </a:r>
            <a:r>
              <a:rPr lang="en-US" altLang="en-US" sz="4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 </a:t>
            </a:r>
            <a:r>
              <a:rPr lang="en-US" altLang="en-US" sz="4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Breakdown </a:t>
            </a:r>
            <a:r>
              <a:rPr lang="en-US" altLang="en-US" sz="4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altLang="en-US" sz="4500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Society</a:t>
            </a:r>
            <a:endParaRPr lang="en-US" altLang="en-US" sz="4500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0" y="533400"/>
            <a:ext cx="9144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Statistics for 2013</a:t>
            </a:r>
            <a:endParaRPr lang="en-US" altLang="en-US" sz="5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9812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105,862,000 Full time, year round workers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109,631,000 Americans receiving government benefits as welfare 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799" y="8020"/>
            <a:ext cx="4603187" cy="684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16002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Picture of a map of the soviet union with a pin coming out of the Eastern Soviet Union</a:t>
            </a:r>
            <a:endParaRPr lang="en-US" altLang="en-US" sz="5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769"/>
            <a:ext cx="9144000" cy="633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0"/>
            <a:ext cx="6400800" cy="712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0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18288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7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Calling</a:t>
            </a:r>
          </a:p>
          <a:p>
            <a:pPr eaLnBrk="1" hangingPunct="1"/>
            <a:r>
              <a:rPr lang="en-US" altLang="en-US" sz="7000" b="0" dirty="0" smtClean="0">
                <a:solidFill>
                  <a:schemeClr val="bg1"/>
                </a:solidFill>
                <a:latin typeface="Broadway" panose="04040905080B02020502" pitchFamily="82" charset="0"/>
                <a:ea typeface="Malgun Gothic" pitchFamily="34" charset="-127"/>
              </a:rPr>
              <a:t>Vocation</a:t>
            </a:r>
            <a:endParaRPr lang="en-US" altLang="en-US" sz="7000" b="0" dirty="0">
              <a:solidFill>
                <a:schemeClr val="bg1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39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3810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Exodus 20:1-17</a:t>
            </a:r>
            <a:endParaRPr lang="en-US" altLang="en-US" sz="4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8288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You shall have no other gods before Me (v. 3)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You shall not make for yourself an idol (v. 4)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Six days you shall labor and do all your work (v. 8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)</a:t>
            </a:r>
            <a:endParaRPr lang="en-US" altLang="en-US" sz="29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4572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The Theology of Vocation</a:t>
            </a:r>
            <a:endParaRPr lang="en-US" altLang="en-US" sz="50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-533400" y="2057400"/>
            <a:ext cx="92964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14400" indent="0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2900" dirty="0" smtClean="0">
                <a:solidFill>
                  <a:srgbClr val="FFFF00"/>
                </a:solidFill>
                <a:latin typeface="Tahoma" pitchFamily="34" charset="0"/>
              </a:rPr>
              <a:t>October 9: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Design and Dignity of Work</a:t>
            </a:r>
          </a:p>
          <a:p>
            <a:pPr marL="914400" indent="0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2900" dirty="0" smtClean="0">
                <a:solidFill>
                  <a:srgbClr val="FFFF00"/>
                </a:solidFill>
                <a:latin typeface="Tahoma" pitchFamily="34" charset="0"/>
              </a:rPr>
              <a:t>October 16: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Working as Unto the Lord</a:t>
            </a:r>
          </a:p>
          <a:p>
            <a:pPr marL="914400" indent="0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2900" dirty="0" smtClean="0">
                <a:solidFill>
                  <a:srgbClr val="FFFF00"/>
                </a:solidFill>
                <a:latin typeface="Tahoma" pitchFamily="34" charset="0"/>
              </a:rPr>
              <a:t>October 23: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Operating within God’s Calling</a:t>
            </a:r>
          </a:p>
          <a:p>
            <a:pPr marL="914400" indent="0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2900" dirty="0" smtClean="0">
                <a:solidFill>
                  <a:srgbClr val="FFFF00"/>
                </a:solidFill>
                <a:latin typeface="Tahoma" pitchFamily="34" charset="0"/>
              </a:rPr>
              <a:t>October 30: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Working in a Fallen World</a:t>
            </a:r>
          </a:p>
          <a:p>
            <a:pPr marL="914400" indent="0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2900" dirty="0" smtClean="0">
                <a:solidFill>
                  <a:srgbClr val="FFFF00"/>
                </a:solidFill>
                <a:latin typeface="Tahoma" pitchFamily="34" charset="0"/>
              </a:rPr>
              <a:t>November 6: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A Society that Doesn’t Work</a:t>
            </a:r>
            <a:endParaRPr lang="en-US" altLang="en-US" sz="2900" dirty="0">
              <a:solidFill>
                <a:schemeClr val="bg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1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/>
          </p:cNvSpPr>
          <p:nvPr/>
        </p:nvSpPr>
        <p:spPr bwMode="auto">
          <a:xfrm>
            <a:off x="990600" y="2286000"/>
            <a:ext cx="54102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8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Theology</a:t>
            </a:r>
          </a:p>
          <a:p>
            <a:pPr eaLnBrk="1" hangingPunct="1"/>
            <a:r>
              <a:rPr lang="en-US" altLang="en-US" sz="4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Of</a:t>
            </a:r>
          </a:p>
          <a:p>
            <a:pPr eaLnBrk="1" hangingPunct="1"/>
            <a:r>
              <a:rPr lang="en-US" altLang="en-US" sz="80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Vocation </a:t>
            </a:r>
          </a:p>
        </p:txBody>
      </p:sp>
      <p:pic>
        <p:nvPicPr>
          <p:cNvPr id="1026" name="Picture 2" descr="Image result for arm with a hammer silhouet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44841" y="1780461"/>
            <a:ext cx="4114800" cy="268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6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3810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Exodus 20:1-17</a:t>
            </a:r>
            <a:endParaRPr lang="en-US" altLang="en-US" sz="4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533400" y="1650833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On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the seventh day you are not to do any work (v. 10)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Honor your father and your mother (v. 12)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You shall not steal (v. 15)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You shall not give false testimony 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/>
            </a:r>
            <a:b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</a:b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(</a:t>
            </a: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v. 16)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2900" dirty="0" smtClean="0">
                <a:solidFill>
                  <a:schemeClr val="bg1"/>
                </a:solidFill>
                <a:latin typeface="Tahoma" pitchFamily="34" charset="0"/>
              </a:rPr>
              <a:t>You shall not covet (v. 17)</a:t>
            </a:r>
          </a:p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endParaRPr lang="en-US" altLang="en-US" sz="29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2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816925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indent="-457200">
              <a:lnSpc>
                <a:spcPct val="105000"/>
              </a:lnSpc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Map of Crete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4362"/>
            <a:ext cx="9144000" cy="555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5334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Titus 1:12</a:t>
            </a:r>
            <a:endParaRPr lang="en-US" altLang="en-US" sz="5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7526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“Even one of their own prophets has said, 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‘Cretans </a:t>
            </a: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are always liars, evil brutes, lazy gluttons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.’”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5334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Titus 2:2-3</a:t>
            </a:r>
            <a:endParaRPr lang="en-US" altLang="en-US" sz="5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8288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“Teach the older men to be temperate, worthy of respect, self-controlled, and sound in faith, in love and 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in endurance</a:t>
            </a: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. 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Likewise</a:t>
            </a: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, teach the older women to be reverent in the way they live, not to be slanderers or addicted to much wine, but to teach what is good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.”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5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-228600" y="533400"/>
            <a:ext cx="9525000" cy="914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1pPr>
            <a:lvl2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eaLnBrk="0" hangingPunct="0"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5500" b="0" dirty="0" smtClean="0">
                <a:solidFill>
                  <a:srgbClr val="FFFF00"/>
                </a:solidFill>
                <a:latin typeface="Broadway" panose="04040905080B02020502" pitchFamily="82" charset="0"/>
                <a:ea typeface="Malgun Gothic" pitchFamily="34" charset="-127"/>
              </a:rPr>
              <a:t>Titus 2:5-7</a:t>
            </a:r>
            <a:endParaRPr lang="en-US" altLang="en-US" sz="5500" b="0" dirty="0">
              <a:solidFill>
                <a:srgbClr val="FFFF00"/>
              </a:solidFill>
              <a:latin typeface="Broadway" panose="04040905080B02020502" pitchFamily="82" charset="0"/>
              <a:ea typeface="Malgun Gothic" pitchFamily="34" charset="-127"/>
            </a:endParaRPr>
          </a:p>
        </p:txBody>
      </p:sp>
      <p:sp>
        <p:nvSpPr>
          <p:cNvPr id="589827" name="Rectangle 3"/>
          <p:cNvSpPr>
            <a:spLocks noChangeArrowheads="1"/>
          </p:cNvSpPr>
          <p:nvPr/>
        </p:nvSpPr>
        <p:spPr bwMode="auto">
          <a:xfrm>
            <a:off x="685800" y="1905000"/>
            <a:ext cx="7696200" cy="762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435100" indent="-5207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8351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217805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14351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252095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86385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33210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7782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42354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69265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14351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algn="ctr">
              <a:lnSpc>
                <a:spcPct val="105000"/>
              </a:lnSpc>
              <a:buNone/>
              <a:tabLst>
                <a:tab pos="1828800" algn="l"/>
              </a:tabLst>
            </a:pP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“To </a:t>
            </a:r>
            <a:r>
              <a:rPr lang="en-US" altLang="en-US" sz="3000" dirty="0">
                <a:solidFill>
                  <a:schemeClr val="bg1"/>
                </a:solidFill>
                <a:latin typeface="Tahoma" pitchFamily="34" charset="0"/>
              </a:rPr>
              <a:t>be self-controlled and pure, to be busy at home, to be kind, and to be subject to their husbands, so that no one will malign the word of </a:t>
            </a:r>
            <a:r>
              <a:rPr lang="en-US" altLang="en-US" sz="3000" dirty="0" smtClean="0">
                <a:solidFill>
                  <a:schemeClr val="bg1"/>
                </a:solidFill>
                <a:latin typeface="Tahoma" pitchFamily="34" charset="0"/>
              </a:rPr>
              <a:t>God…</a:t>
            </a:r>
            <a:endParaRPr lang="en-US" altLang="en-US" sz="3000" dirty="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1025" name="Picture 1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290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41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17161</TotalTime>
  <Words>1097</Words>
  <Application>Microsoft Office PowerPoint</Application>
  <PresentationFormat>On-screen Show (4:3)</PresentationFormat>
  <Paragraphs>145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Malgun Gothic</vt:lpstr>
      <vt:lpstr>Arial</vt:lpstr>
      <vt:lpstr>Broadway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Hope Community Church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 Tikva</dc:title>
  <dc:creator>David Manwiller</dc:creator>
  <cp:lastModifiedBy>John Manwiller</cp:lastModifiedBy>
  <cp:revision>459</cp:revision>
  <dcterms:created xsi:type="dcterms:W3CDTF">2010-07-18T12:38:48Z</dcterms:created>
  <dcterms:modified xsi:type="dcterms:W3CDTF">2016-11-06T04:21:07Z</dcterms:modified>
</cp:coreProperties>
</file>