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7"/>
  </p:notesMasterIdLst>
  <p:handoutMasterIdLst>
    <p:handoutMasterId r:id="rId58"/>
  </p:handoutMasterIdLst>
  <p:sldIdLst>
    <p:sldId id="857" r:id="rId2"/>
    <p:sldId id="771" r:id="rId3"/>
    <p:sldId id="996" r:id="rId4"/>
    <p:sldId id="997" r:id="rId5"/>
    <p:sldId id="968" r:id="rId6"/>
    <p:sldId id="998" r:id="rId7"/>
    <p:sldId id="947" r:id="rId8"/>
    <p:sldId id="999" r:id="rId9"/>
    <p:sldId id="1000" r:id="rId10"/>
    <p:sldId id="1001" r:id="rId11"/>
    <p:sldId id="834" r:id="rId12"/>
    <p:sldId id="969" r:id="rId13"/>
    <p:sldId id="774" r:id="rId14"/>
    <p:sldId id="1002" r:id="rId15"/>
    <p:sldId id="970" r:id="rId16"/>
    <p:sldId id="1003" r:id="rId17"/>
    <p:sldId id="971" r:id="rId18"/>
    <p:sldId id="1004" r:id="rId19"/>
    <p:sldId id="973" r:id="rId20"/>
    <p:sldId id="1005" r:id="rId21"/>
    <p:sldId id="1006" r:id="rId22"/>
    <p:sldId id="1007" r:id="rId23"/>
    <p:sldId id="1036" r:id="rId24"/>
    <p:sldId id="1009" r:id="rId25"/>
    <p:sldId id="1010" r:id="rId26"/>
    <p:sldId id="972" r:id="rId27"/>
    <p:sldId id="1011" r:id="rId28"/>
    <p:sldId id="943" r:id="rId29"/>
    <p:sldId id="1012" r:id="rId30"/>
    <p:sldId id="1013" r:id="rId31"/>
    <p:sldId id="1037" r:id="rId32"/>
    <p:sldId id="1016" r:id="rId33"/>
    <p:sldId id="974" r:id="rId34"/>
    <p:sldId id="1015" r:id="rId35"/>
    <p:sldId id="1017" r:id="rId36"/>
    <p:sldId id="1018" r:id="rId37"/>
    <p:sldId id="1019" r:id="rId38"/>
    <p:sldId id="1020" r:id="rId39"/>
    <p:sldId id="1038" r:id="rId40"/>
    <p:sldId id="976" r:id="rId41"/>
    <p:sldId id="1022" r:id="rId42"/>
    <p:sldId id="1023" r:id="rId43"/>
    <p:sldId id="1039" r:id="rId44"/>
    <p:sldId id="977" r:id="rId45"/>
    <p:sldId id="978" r:id="rId46"/>
    <p:sldId id="979" r:id="rId47"/>
    <p:sldId id="1040" r:id="rId48"/>
    <p:sldId id="980" r:id="rId49"/>
    <p:sldId id="982" r:id="rId50"/>
    <p:sldId id="1025" r:id="rId51"/>
    <p:sldId id="1026" r:id="rId52"/>
    <p:sldId id="1027" r:id="rId53"/>
    <p:sldId id="1028" r:id="rId54"/>
    <p:sldId id="981" r:id="rId55"/>
    <p:sldId id="1030" r:id="rId56"/>
  </p:sldIdLst>
  <p:sldSz cx="9144000" cy="6858000" type="screen4x3"/>
  <p:notesSz cx="7007225" cy="9288463"/>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814F1D"/>
    <a:srgbClr val="A96329"/>
    <a:srgbClr val="AC4626"/>
    <a:srgbClr val="A26130"/>
    <a:srgbClr val="000000"/>
    <a:srgbClr val="231B0F"/>
    <a:srgbClr val="C17339"/>
    <a:srgbClr val="C3A476"/>
    <a:srgbClr val="685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2" autoAdjust="0"/>
    <p:restoredTop sz="38169" autoAdjust="0"/>
  </p:normalViewPr>
  <p:slideViewPr>
    <p:cSldViewPr>
      <p:cViewPr varScale="1">
        <p:scale>
          <a:sx n="86" d="100"/>
          <a:sy n="86" d="100"/>
        </p:scale>
        <p:origin x="4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5" name="Rectangle 3"/>
          <p:cNvSpPr>
            <a:spLocks noGrp="1" noChangeArrowheads="1"/>
          </p:cNvSpPr>
          <p:nvPr>
            <p:ph type="dt" sz="quarter"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b="0">
                <a:latin typeface="Arial" charset="0"/>
                <a:cs typeface="+mn-cs"/>
              </a:defRPr>
            </a:lvl1pPr>
          </a:lstStyle>
          <a:p>
            <a:pPr>
              <a:defRPr/>
            </a:pPr>
            <a:endParaRPr lang="en-US" altLang="en-US"/>
          </a:p>
        </p:txBody>
      </p:sp>
      <p:sp>
        <p:nvSpPr>
          <p:cNvPr id="151556" name="Rectangle 4"/>
          <p:cNvSpPr>
            <a:spLocks noGrp="1" noChangeArrowheads="1"/>
          </p:cNvSpPr>
          <p:nvPr>
            <p:ph type="ftr" sz="quarter" idx="2"/>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7" name="Rectangle 5"/>
          <p:cNvSpPr>
            <a:spLocks noGrp="1" noChangeArrowheads="1"/>
          </p:cNvSpPr>
          <p:nvPr>
            <p:ph type="sldNum" sz="quarter" idx="3"/>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b="0"/>
            </a:lvl1pPr>
          </a:lstStyle>
          <a:p>
            <a:fld id="{EF6752F0-D904-4508-B33B-9A3A71CCA98B}" type="slidenum">
              <a:rPr lang="en-US" altLang="en-US"/>
              <a:pPr/>
              <a:t>‹#›</a:t>
            </a:fld>
            <a:endParaRPr lang="en-US" altLang="en-US"/>
          </a:p>
        </p:txBody>
      </p:sp>
    </p:spTree>
    <p:extLst>
      <p:ext uri="{BB962C8B-B14F-4D97-AF65-F5344CB8AC3E}">
        <p14:creationId xmlns:p14="http://schemas.microsoft.com/office/powerpoint/2010/main" val="162507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r" defTabSz="931863">
              <a:defRPr sz="1200" b="0">
                <a:latin typeface="Arial" charset="0"/>
                <a:cs typeface="+mn-cs"/>
              </a:defRPr>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0088" y="4411663"/>
            <a:ext cx="560705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r" defTabSz="931863">
              <a:defRPr sz="1200" b="0"/>
            </a:lvl1pPr>
          </a:lstStyle>
          <a:p>
            <a:fld id="{92C2502B-7CF6-4916-BA59-893D98F5B90D}" type="slidenum">
              <a:rPr lang="en-US" altLang="en-US"/>
              <a:pPr/>
              <a:t>‹#›</a:t>
            </a:fld>
            <a:endParaRPr lang="en-US" altLang="en-US"/>
          </a:p>
        </p:txBody>
      </p:sp>
    </p:spTree>
    <p:extLst>
      <p:ext uri="{BB962C8B-B14F-4D97-AF65-F5344CB8AC3E}">
        <p14:creationId xmlns:p14="http://schemas.microsoft.com/office/powerpoint/2010/main" val="346552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FD1722DB-A591-4C5B-8EE3-C9C931579CFD}" type="slidenum">
              <a:rPr lang="en-US" altLang="en-US" b="0"/>
              <a:pPr algn="r" eaLnBrk="1" hangingPunct="1"/>
              <a:t>1</a:t>
            </a:fld>
            <a:endParaRPr lang="en-US" altLang="en-US"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00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10</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13</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2</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26934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3</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6186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33</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987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4</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7858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8498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5</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50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51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52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53</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54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FD1722DB-A591-4C5B-8EE3-C9C931579CFD}" type="slidenum">
              <a:rPr lang="en-US" altLang="en-US" b="0"/>
              <a:pPr algn="r" eaLnBrk="1" hangingPunct="1"/>
              <a:t>55</a:t>
            </a:fld>
            <a:endParaRPr lang="en-US" altLang="en-US"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626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6</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7</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8</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9</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D746527-C7ED-4C2A-827F-ACDC34302797}" type="slidenum">
              <a:rPr lang="en-US" altLang="en-US"/>
              <a:pPr/>
              <a:t>‹#›</a:t>
            </a:fld>
            <a:endParaRPr lang="en-US" altLang="en-US"/>
          </a:p>
        </p:txBody>
      </p:sp>
    </p:spTree>
    <p:extLst>
      <p:ext uri="{BB962C8B-B14F-4D97-AF65-F5344CB8AC3E}">
        <p14:creationId xmlns:p14="http://schemas.microsoft.com/office/powerpoint/2010/main" val="23119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D8A1EF-26DF-41C5-8413-F2CF480DE20C}" type="slidenum">
              <a:rPr lang="en-US" altLang="en-US"/>
              <a:pPr/>
              <a:t>‹#›</a:t>
            </a:fld>
            <a:endParaRPr lang="en-US" altLang="en-US"/>
          </a:p>
        </p:txBody>
      </p:sp>
    </p:spTree>
    <p:extLst>
      <p:ext uri="{BB962C8B-B14F-4D97-AF65-F5344CB8AC3E}">
        <p14:creationId xmlns:p14="http://schemas.microsoft.com/office/powerpoint/2010/main" val="397891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9906FB-F898-43A6-8EDC-E1DD39ADFF47}" type="slidenum">
              <a:rPr lang="en-US" altLang="en-US"/>
              <a:pPr/>
              <a:t>‹#›</a:t>
            </a:fld>
            <a:endParaRPr lang="en-US" altLang="en-US"/>
          </a:p>
        </p:txBody>
      </p:sp>
    </p:spTree>
    <p:extLst>
      <p:ext uri="{BB962C8B-B14F-4D97-AF65-F5344CB8AC3E}">
        <p14:creationId xmlns:p14="http://schemas.microsoft.com/office/powerpoint/2010/main" val="299410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D8B4A0-1282-4F1F-B302-4A030B3CC63A}" type="slidenum">
              <a:rPr lang="en-US" altLang="en-US"/>
              <a:pPr/>
              <a:t>‹#›</a:t>
            </a:fld>
            <a:endParaRPr lang="en-US" altLang="en-US"/>
          </a:p>
        </p:txBody>
      </p:sp>
    </p:spTree>
    <p:extLst>
      <p:ext uri="{BB962C8B-B14F-4D97-AF65-F5344CB8AC3E}">
        <p14:creationId xmlns:p14="http://schemas.microsoft.com/office/powerpoint/2010/main" val="281019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9BBF139-5559-40C8-9B31-327BC3F3CB6B}" type="slidenum">
              <a:rPr lang="en-US" altLang="en-US"/>
              <a:pPr/>
              <a:t>‹#›</a:t>
            </a:fld>
            <a:endParaRPr lang="en-US" altLang="en-US"/>
          </a:p>
        </p:txBody>
      </p:sp>
    </p:spTree>
    <p:extLst>
      <p:ext uri="{BB962C8B-B14F-4D97-AF65-F5344CB8AC3E}">
        <p14:creationId xmlns:p14="http://schemas.microsoft.com/office/powerpoint/2010/main" val="55379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9806DB-CF53-41E0-B7EC-FCCC6940EFAC}" type="slidenum">
              <a:rPr lang="en-US" altLang="en-US"/>
              <a:pPr/>
              <a:t>‹#›</a:t>
            </a:fld>
            <a:endParaRPr lang="en-US" altLang="en-US"/>
          </a:p>
        </p:txBody>
      </p:sp>
    </p:spTree>
    <p:extLst>
      <p:ext uri="{BB962C8B-B14F-4D97-AF65-F5344CB8AC3E}">
        <p14:creationId xmlns:p14="http://schemas.microsoft.com/office/powerpoint/2010/main" val="105488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9AF32C6-B79D-448C-A4BC-56E6347C9771}" type="slidenum">
              <a:rPr lang="en-US" altLang="en-US"/>
              <a:pPr/>
              <a:t>‹#›</a:t>
            </a:fld>
            <a:endParaRPr lang="en-US" altLang="en-US"/>
          </a:p>
        </p:txBody>
      </p:sp>
    </p:spTree>
    <p:extLst>
      <p:ext uri="{BB962C8B-B14F-4D97-AF65-F5344CB8AC3E}">
        <p14:creationId xmlns:p14="http://schemas.microsoft.com/office/powerpoint/2010/main" val="27138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3A1347A-FE2E-4600-9892-4ABD769B6CD0}" type="slidenum">
              <a:rPr lang="en-US" altLang="en-US"/>
              <a:pPr/>
              <a:t>‹#›</a:t>
            </a:fld>
            <a:endParaRPr lang="en-US" altLang="en-US"/>
          </a:p>
        </p:txBody>
      </p:sp>
    </p:spTree>
    <p:extLst>
      <p:ext uri="{BB962C8B-B14F-4D97-AF65-F5344CB8AC3E}">
        <p14:creationId xmlns:p14="http://schemas.microsoft.com/office/powerpoint/2010/main" val="23055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F0E6F6B-3047-44BD-9635-1CEE1331F7D5}" type="slidenum">
              <a:rPr lang="en-US" altLang="en-US"/>
              <a:pPr/>
              <a:t>‹#›</a:t>
            </a:fld>
            <a:endParaRPr lang="en-US" altLang="en-US"/>
          </a:p>
        </p:txBody>
      </p:sp>
    </p:spTree>
    <p:extLst>
      <p:ext uri="{BB962C8B-B14F-4D97-AF65-F5344CB8AC3E}">
        <p14:creationId xmlns:p14="http://schemas.microsoft.com/office/powerpoint/2010/main" val="6338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CC03A5-D6B2-42F3-8B9A-FEBDA910E9D0}" type="slidenum">
              <a:rPr lang="en-US" altLang="en-US"/>
              <a:pPr/>
              <a:t>‹#›</a:t>
            </a:fld>
            <a:endParaRPr lang="en-US" altLang="en-US"/>
          </a:p>
        </p:txBody>
      </p:sp>
    </p:spTree>
    <p:extLst>
      <p:ext uri="{BB962C8B-B14F-4D97-AF65-F5344CB8AC3E}">
        <p14:creationId xmlns:p14="http://schemas.microsoft.com/office/powerpoint/2010/main" val="34225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9F5CF1-D80A-49EF-9E16-43F9047FA01E}" type="slidenum">
              <a:rPr lang="en-US" altLang="en-US"/>
              <a:pPr/>
              <a:t>‹#›</a:t>
            </a:fld>
            <a:endParaRPr lang="en-US" altLang="en-US"/>
          </a:p>
        </p:txBody>
      </p:sp>
    </p:spTree>
    <p:extLst>
      <p:ext uri="{BB962C8B-B14F-4D97-AF65-F5344CB8AC3E}">
        <p14:creationId xmlns:p14="http://schemas.microsoft.com/office/powerpoint/2010/main" val="159908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002060"/>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a:defRPr/>
            </a:pPr>
            <a:endParaRPr lang="en-US" alt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lt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84AEB2C-926C-44AE-B3C8-5C99810E2C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777" r="7114"/>
          <a:stretch/>
        </p:blipFill>
        <p:spPr>
          <a:xfrm>
            <a:off x="-1" y="0"/>
            <a:ext cx="9144001" cy="6858000"/>
          </a:xfrm>
          <a:prstGeom prst="rect">
            <a:avLst/>
          </a:prstGeom>
        </p:spPr>
      </p:pic>
      <p:sp>
        <p:nvSpPr>
          <p:cNvPr id="3" name="Rectangle 2"/>
          <p:cNvSpPr>
            <a:spLocks noChangeArrowheads="1"/>
          </p:cNvSpPr>
          <p:nvPr/>
        </p:nvSpPr>
        <p:spPr bwMode="auto">
          <a:xfrm>
            <a:off x="-152400" y="1752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DEA900"/>
                </a:solidFill>
                <a:latin typeface="Gill Sans Ultra Bold" panose="020B0A02020104020203" pitchFamily="34" charset="0"/>
              </a:rPr>
              <a:t>WHEN </a:t>
            </a:r>
            <a:br>
              <a:rPr lang="en-US" altLang="en-US" sz="7000" b="0" dirty="0">
                <a:solidFill>
                  <a:srgbClr val="DEA900"/>
                </a:solidFill>
                <a:latin typeface="Gill Sans Ultra Bold" panose="020B0A02020104020203" pitchFamily="34" charset="0"/>
              </a:rPr>
            </a:br>
            <a:r>
              <a:rPr lang="en-US" altLang="en-US" sz="7000" b="0" dirty="0">
                <a:solidFill>
                  <a:srgbClr val="DEA900"/>
                </a:solidFill>
                <a:latin typeface="Gill Sans Ultra Bold" panose="020B0A02020104020203" pitchFamily="34" charset="0"/>
              </a:rPr>
              <a:t>HE COMES</a:t>
            </a:r>
          </a:p>
        </p:txBody>
      </p:sp>
      <p:sp>
        <p:nvSpPr>
          <p:cNvPr id="4" name="Rectangle 3"/>
          <p:cNvSpPr>
            <a:spLocks noChangeArrowheads="1"/>
          </p:cNvSpPr>
          <p:nvPr/>
        </p:nvSpPr>
        <p:spPr bwMode="auto">
          <a:xfrm>
            <a:off x="-66910" y="5943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DEA900"/>
                </a:solidFill>
                <a:latin typeface="Impact" panose="020B0806030902050204" pitchFamily="34" charset="0"/>
              </a:rPr>
              <a:t>The First Letter to the Thessalonians</a:t>
            </a:r>
          </a:p>
        </p:txBody>
      </p:sp>
    </p:spTree>
    <p:extLst>
      <p:ext uri="{BB962C8B-B14F-4D97-AF65-F5344CB8AC3E}">
        <p14:creationId xmlns:p14="http://schemas.microsoft.com/office/powerpoint/2010/main" val="297097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12192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Imprint MT Shadow" panose="04020605060303030202" pitchFamily="82" charset="0"/>
              </a:rPr>
              <a:t>Map showing Athens and Corinth</a:t>
            </a:r>
            <a:endParaRPr lang="en-US" altLang="en-US" sz="4000" b="0" dirty="0">
              <a:solidFill>
                <a:schemeClr val="bg1"/>
              </a:solidFill>
              <a:latin typeface="Imprint MT Shadow" panose="04020605060303030202" pitchFamily="82" charset="0"/>
            </a:endParaRPr>
          </a:p>
        </p:txBody>
      </p:sp>
      <p:pic>
        <p:nvPicPr>
          <p:cNvPr id="2" name="Picture 1"/>
          <p:cNvPicPr>
            <a:picLocks noChangeAspect="1"/>
          </p:cNvPicPr>
          <p:nvPr/>
        </p:nvPicPr>
        <p:blipFill rotWithShape="1">
          <a:blip r:embed="rId3"/>
          <a:srcRect l="4167" t="6411" r="4167" b="8768"/>
          <a:stretch/>
        </p:blipFill>
        <p:spPr>
          <a:xfrm>
            <a:off x="0" y="415636"/>
            <a:ext cx="9144000" cy="5985164"/>
          </a:xfrm>
          <a:prstGeom prst="rect">
            <a:avLst/>
          </a:prstGeom>
        </p:spPr>
      </p:pic>
    </p:spTree>
    <p:extLst>
      <p:ext uri="{BB962C8B-B14F-4D97-AF65-F5344CB8AC3E}">
        <p14:creationId xmlns:p14="http://schemas.microsoft.com/office/powerpoint/2010/main" val="262177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a:t>
            </a:r>
          </a:p>
          <a:p>
            <a:pPr algn="ctr" eaLnBrk="1" hangingPunct="1">
              <a:spcBef>
                <a:spcPct val="0"/>
              </a:spcBef>
              <a:buFontTx/>
              <a:buNone/>
            </a:pPr>
            <a:r>
              <a:rPr lang="en-US" altLang="en-US" sz="3000" b="0" dirty="0">
                <a:solidFill>
                  <a:schemeClr val="bg1"/>
                </a:solidFill>
                <a:latin typeface="Gill Sans Ultra Bold" panose="020B0A02020104020203" pitchFamily="34" charset="0"/>
              </a:rPr>
              <a:t>The First Letter to the Thessalonians</a:t>
            </a: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eaLnBrk="1" hangingPunct="1">
              <a:buNone/>
            </a:pPr>
            <a:r>
              <a:rPr lang="en-US" altLang="en-US" sz="2500" dirty="0">
                <a:solidFill>
                  <a:srgbClr val="FFFF00"/>
                </a:solidFill>
                <a:latin typeface="Tahoma" panose="020B0604030504040204" pitchFamily="34" charset="0"/>
              </a:rPr>
              <a:t>November 27 </a:t>
            </a:r>
            <a:r>
              <a:rPr lang="en-US" altLang="en-US" sz="2500" dirty="0">
                <a:solidFill>
                  <a:schemeClr val="bg1"/>
                </a:solidFill>
                <a:latin typeface="Tahoma" panose="020B0604030504040204" pitchFamily="34" charset="0"/>
              </a:rPr>
              <a:t>– Chapter One </a:t>
            </a:r>
            <a:br>
              <a:rPr lang="en-US" altLang="en-US" sz="2500" dirty="0">
                <a:solidFill>
                  <a:schemeClr val="bg1"/>
                </a:solidFill>
                <a:latin typeface="Tahoma" panose="020B0604030504040204" pitchFamily="34" charset="0"/>
              </a:rPr>
            </a:br>
            <a:r>
              <a:rPr lang="en-US" altLang="en-US" sz="2500" dirty="0">
                <a:solidFill>
                  <a:schemeClr val="bg1"/>
                </a:solidFill>
                <a:latin typeface="Tahoma" panose="020B0604030504040204" pitchFamily="34" charset="0"/>
              </a:rPr>
              <a:t>“Evidence of True Faith”</a:t>
            </a:r>
          </a:p>
          <a:p>
            <a:pPr marL="0" indent="0" eaLnBrk="1" hangingPunct="1">
              <a:buNone/>
            </a:pPr>
            <a:r>
              <a:rPr lang="en-US" altLang="en-US" sz="2500" dirty="0">
                <a:solidFill>
                  <a:srgbClr val="FFFF00"/>
                </a:solidFill>
                <a:latin typeface="Tahoma" panose="020B0604030504040204" pitchFamily="34" charset="0"/>
              </a:rPr>
              <a:t>December 4 </a:t>
            </a:r>
            <a:r>
              <a:rPr lang="en-US" altLang="en-US" sz="2500" dirty="0">
                <a:solidFill>
                  <a:schemeClr val="bg1"/>
                </a:solidFill>
                <a:latin typeface="Tahoma" panose="020B0604030504040204" pitchFamily="34" charset="0"/>
              </a:rPr>
              <a:t>– Chapter Two</a:t>
            </a:r>
          </a:p>
          <a:p>
            <a:pPr marL="0" indent="0" eaLnBrk="1" hangingPunct="1">
              <a:buNone/>
            </a:pPr>
            <a:r>
              <a:rPr lang="en-US" altLang="en-US" sz="2500" dirty="0">
                <a:solidFill>
                  <a:schemeClr val="bg1"/>
                </a:solidFill>
                <a:latin typeface="Tahoma" panose="020B0604030504040204" pitchFamily="34" charset="0"/>
              </a:rPr>
              <a:t>“Portrait of a Godly Shepherd”</a:t>
            </a:r>
            <a:br>
              <a:rPr lang="en-US" altLang="en-US" sz="2500" dirty="0">
                <a:solidFill>
                  <a:schemeClr val="bg1"/>
                </a:solidFill>
                <a:latin typeface="Tahoma" panose="020B0604030504040204" pitchFamily="34" charset="0"/>
              </a:rPr>
            </a:br>
            <a:r>
              <a:rPr lang="en-US" altLang="en-US" sz="2500" dirty="0">
                <a:solidFill>
                  <a:srgbClr val="FFFF00"/>
                </a:solidFill>
                <a:latin typeface="Tahoma" panose="020B0604030504040204" pitchFamily="34" charset="0"/>
              </a:rPr>
              <a:t>December 11 </a:t>
            </a:r>
            <a:r>
              <a:rPr lang="en-US" altLang="en-US" sz="2500" dirty="0">
                <a:solidFill>
                  <a:schemeClr val="bg1"/>
                </a:solidFill>
                <a:latin typeface="Tahoma" panose="020B0604030504040204" pitchFamily="34" charset="0"/>
              </a:rPr>
              <a:t>– Chapter Three</a:t>
            </a:r>
          </a:p>
          <a:p>
            <a:pPr marL="0" indent="0" eaLnBrk="1" hangingPunct="1">
              <a:buNone/>
            </a:pPr>
            <a:r>
              <a:rPr lang="en-US" altLang="en-US" sz="2500" dirty="0">
                <a:solidFill>
                  <a:schemeClr val="bg1"/>
                </a:solidFill>
                <a:latin typeface="Tahoma" panose="020B0604030504040204" pitchFamily="34" charset="0"/>
              </a:rPr>
              <a:t>“The Connection Among Christians” </a:t>
            </a:r>
          </a:p>
          <a:p>
            <a:pPr marL="0" indent="0" eaLnBrk="1" hangingPunct="1">
              <a:buNone/>
            </a:pPr>
            <a:r>
              <a:rPr lang="en-US" altLang="en-US" sz="2500" dirty="0">
                <a:solidFill>
                  <a:srgbClr val="FFFF00"/>
                </a:solidFill>
                <a:latin typeface="Tahoma" panose="020B0604030504040204" pitchFamily="34" charset="0"/>
              </a:rPr>
              <a:t>December 18 </a:t>
            </a:r>
            <a:r>
              <a:rPr lang="en-US" altLang="en-US" sz="2500" dirty="0">
                <a:solidFill>
                  <a:schemeClr val="bg1"/>
                </a:solidFill>
                <a:latin typeface="Tahoma" panose="020B0604030504040204" pitchFamily="34" charset="0"/>
              </a:rPr>
              <a:t>– Chapter Four</a:t>
            </a:r>
          </a:p>
          <a:p>
            <a:pPr marL="0" indent="0" eaLnBrk="1" hangingPunct="1">
              <a:buNone/>
            </a:pPr>
            <a:r>
              <a:rPr lang="en-US" altLang="en-US" sz="2500" dirty="0">
                <a:solidFill>
                  <a:schemeClr val="bg1"/>
                </a:solidFill>
                <a:latin typeface="Tahoma" panose="020B0604030504040204" pitchFamily="34" charset="0"/>
              </a:rPr>
              <a:t>“Sanctification and Resurrection”</a:t>
            </a:r>
          </a:p>
          <a:p>
            <a:pPr marL="0" indent="0" eaLnBrk="1" hangingPunct="1">
              <a:buNone/>
            </a:pPr>
            <a:r>
              <a:rPr lang="en-US" altLang="en-US" sz="2500" dirty="0">
                <a:solidFill>
                  <a:srgbClr val="FFFF00"/>
                </a:solidFill>
                <a:latin typeface="Tahoma" panose="020B0604030504040204" pitchFamily="34" charset="0"/>
              </a:rPr>
              <a:t>December 25 </a:t>
            </a:r>
            <a:r>
              <a:rPr lang="en-US" altLang="en-US" sz="2500" dirty="0">
                <a:solidFill>
                  <a:schemeClr val="bg1"/>
                </a:solidFill>
                <a:latin typeface="Tahoma" panose="020B0604030504040204" pitchFamily="34" charset="0"/>
              </a:rPr>
              <a:t>– Chapter Five</a:t>
            </a:r>
          </a:p>
          <a:p>
            <a:pPr marL="0" indent="0" eaLnBrk="1" hangingPunct="1">
              <a:buNone/>
            </a:pPr>
            <a:r>
              <a:rPr lang="en-US" altLang="en-US" sz="2500" dirty="0">
                <a:solidFill>
                  <a:schemeClr val="bg1"/>
                </a:solidFill>
                <a:latin typeface="Tahoma" panose="020B0604030504040204" pitchFamily="34" charset="0"/>
              </a:rPr>
              <a:t>“Ready for the Lord’s Return </a:t>
            </a:r>
          </a:p>
        </p:txBody>
      </p:sp>
    </p:spTree>
    <p:extLst>
      <p:ext uri="{BB962C8B-B14F-4D97-AF65-F5344CB8AC3E}">
        <p14:creationId xmlns:p14="http://schemas.microsoft.com/office/powerpoint/2010/main" val="35539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a:t>
            </a:r>
          </a:p>
          <a:p>
            <a:pPr algn="ctr" eaLnBrk="1" hangingPunct="1">
              <a:spcBef>
                <a:spcPct val="0"/>
              </a:spcBef>
              <a:buFontTx/>
              <a:buNone/>
            </a:pPr>
            <a:r>
              <a:rPr lang="en-US" altLang="en-US" sz="4000" b="0" dirty="0">
                <a:solidFill>
                  <a:srgbClr val="FFFF00"/>
                </a:solidFill>
                <a:latin typeface="Gill Sans Ultra Bold" panose="020B0A02020104020203" pitchFamily="34" charset="0"/>
              </a:rPr>
              <a:t>I Thessalonians 1:1-10</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8382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914400" eaLnBrk="1" hangingPunct="1">
              <a:buFontTx/>
              <a:buAutoNum type="romanUcPeriod"/>
            </a:pPr>
            <a:r>
              <a:rPr lang="en-US" altLang="en-US" sz="2900" dirty="0">
                <a:solidFill>
                  <a:schemeClr val="bg1"/>
                </a:solidFill>
                <a:latin typeface="Tahoma" panose="020B0604030504040204" pitchFamily="34" charset="0"/>
              </a:rPr>
              <a:t>Working and Enduring  (vv. 2-3)</a:t>
            </a:r>
          </a:p>
          <a:p>
            <a:pPr marL="0" indent="914400" eaLnBrk="1" hangingPunct="1">
              <a:buFontTx/>
              <a:buAutoNum type="romanUcPeriod"/>
            </a:pPr>
            <a:r>
              <a:rPr lang="en-US" altLang="en-US" sz="2900" dirty="0">
                <a:solidFill>
                  <a:schemeClr val="bg1"/>
                </a:solidFill>
                <a:latin typeface="Tahoma" panose="020B0604030504040204" pitchFamily="34" charset="0"/>
              </a:rPr>
              <a:t>Spiritual Power and Conviction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(vv. 4-5)</a:t>
            </a:r>
          </a:p>
          <a:p>
            <a:pPr marL="0" indent="914400" eaLnBrk="1" hangingPunct="1">
              <a:buFontTx/>
              <a:buAutoNum type="romanUcPeriod"/>
            </a:pPr>
            <a:r>
              <a:rPr lang="en-US" altLang="en-US" sz="2900" dirty="0">
                <a:solidFill>
                  <a:schemeClr val="bg1"/>
                </a:solidFill>
                <a:latin typeface="Tahoma" panose="020B0604030504040204" pitchFamily="34" charset="0"/>
              </a:rPr>
              <a:t>Imitation of the Lord  (vv. 6-7)</a:t>
            </a:r>
          </a:p>
          <a:p>
            <a:pPr marL="0" indent="914400" eaLnBrk="1" hangingPunct="1">
              <a:buFontTx/>
              <a:buAutoNum type="romanUcPeriod"/>
            </a:pPr>
            <a:r>
              <a:rPr lang="en-US" altLang="en-US" sz="2900" dirty="0">
                <a:solidFill>
                  <a:schemeClr val="bg1"/>
                </a:solidFill>
                <a:latin typeface="Tahoma" panose="020B0604030504040204" pitchFamily="34" charset="0"/>
              </a:rPr>
              <a:t>Broadcasting the Gospel  (vv. 8)</a:t>
            </a:r>
          </a:p>
          <a:p>
            <a:pPr marL="0" indent="914400" eaLnBrk="1" hangingPunct="1">
              <a:buFontTx/>
              <a:buAutoNum type="romanUcPeriod"/>
            </a:pPr>
            <a:r>
              <a:rPr lang="en-US" altLang="en-US" sz="2900" dirty="0">
                <a:solidFill>
                  <a:schemeClr val="bg1"/>
                </a:solidFill>
                <a:latin typeface="Tahoma" panose="020B0604030504040204" pitchFamily="34" charset="0"/>
              </a:rPr>
              <a:t>Turning From Idols  (v. 9)</a:t>
            </a:r>
          </a:p>
          <a:p>
            <a:pPr marL="0" indent="914400" eaLnBrk="1" hangingPunct="1">
              <a:buFontTx/>
              <a:buAutoNum type="romanUcPeriod"/>
            </a:pPr>
            <a:r>
              <a:rPr lang="en-US" altLang="en-US" sz="2900" dirty="0">
                <a:solidFill>
                  <a:schemeClr val="bg1"/>
                </a:solidFill>
                <a:latin typeface="Tahoma" panose="020B0604030504040204" pitchFamily="34" charset="0"/>
              </a:rPr>
              <a:t>Awaiting the Lord's Return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 10)</a:t>
            </a:r>
            <a:endParaRPr lang="en-US" altLang="en-US" sz="2900" dirty="0">
              <a:solidFill>
                <a:schemeClr val="bg1"/>
              </a:solidFill>
              <a:latin typeface="Tahoma" panose="020B0604030504040204" pitchFamily="34" charset="0"/>
            </a:endParaRPr>
          </a:p>
        </p:txBody>
      </p:sp>
    </p:spTree>
    <p:extLst>
      <p:ext uri="{BB962C8B-B14F-4D97-AF65-F5344CB8AC3E}">
        <p14:creationId xmlns:p14="http://schemas.microsoft.com/office/powerpoint/2010/main" val="199964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43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500" b="0" u="sng" dirty="0">
                <a:solidFill>
                  <a:srgbClr val="FFFF00"/>
                </a:solidFill>
                <a:latin typeface="Gill Sans Ultra Bold" panose="020B0A02020104020203" pitchFamily="34" charset="0"/>
              </a:rPr>
              <a:t>Prays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14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Work</a:t>
            </a:r>
            <a:r>
              <a:rPr lang="en-US" altLang="en-US" sz="6000" b="0" dirty="0">
                <a:solidFill>
                  <a:srgbClr val="FFFF00"/>
                </a:solidFill>
                <a:latin typeface="Gill Sans Ultra Bold" panose="020B0A02020104020203" pitchFamily="34" charset="0"/>
              </a:rPr>
              <a:t> </a:t>
            </a:r>
            <a:r>
              <a:rPr lang="en-US" altLang="en-US" sz="6000" b="0" u="sng" dirty="0">
                <a:solidFill>
                  <a:srgbClr val="FFFF00"/>
                </a:solidFill>
                <a:latin typeface="Gill Sans Ultra Bold" panose="020B0A02020104020203" pitchFamily="34" charset="0"/>
              </a:rPr>
              <a:t>Produced</a:t>
            </a:r>
            <a:r>
              <a:rPr lang="en-US" altLang="en-US" sz="6000" b="0" dirty="0">
                <a:solidFill>
                  <a:srgbClr val="FFFF00"/>
                </a:solidFill>
                <a:latin typeface="Gill Sans Ultra Bold" panose="020B0A02020104020203" pitchFamily="34" charset="0"/>
              </a:rPr>
              <a:t> </a:t>
            </a:r>
            <a:br>
              <a:rPr lang="en-US" altLang="en-US" sz="6000" b="0" dirty="0">
                <a:solidFill>
                  <a:srgbClr val="FFFF00"/>
                </a:solidFill>
                <a:latin typeface="Gill Sans Ultra Bold" panose="020B0A02020104020203" pitchFamily="34" charset="0"/>
              </a:rPr>
            </a:br>
            <a:r>
              <a:rPr lang="en-US" altLang="en-US" sz="6000" b="0" u="sng" dirty="0">
                <a:solidFill>
                  <a:srgbClr val="FFFF00"/>
                </a:solidFill>
                <a:latin typeface="Gill Sans Ultra Bold" panose="020B0A02020104020203" pitchFamily="34" charset="0"/>
              </a:rPr>
              <a:t>By</a:t>
            </a:r>
            <a:r>
              <a:rPr lang="en-US" altLang="en-US" sz="6000" b="0" dirty="0">
                <a:solidFill>
                  <a:srgbClr val="FFFF00"/>
                </a:solidFill>
                <a:latin typeface="Gill Sans Ultra Bold" panose="020B0A02020104020203" pitchFamily="34" charset="0"/>
              </a:rPr>
              <a:t> </a:t>
            </a:r>
            <a:r>
              <a:rPr lang="en-US" altLang="en-US" sz="6000" b="0" u="sng" dirty="0">
                <a:solidFill>
                  <a:srgbClr val="FFFF00"/>
                </a:solidFill>
                <a:latin typeface="Gill Sans Ultra Bold" panose="020B0A02020104020203" pitchFamily="34" charset="0"/>
              </a:rPr>
              <a:t>Faith</a:t>
            </a:r>
          </a:p>
        </p:txBody>
      </p:sp>
    </p:spTree>
    <p:extLst>
      <p:ext uri="{BB962C8B-B14F-4D97-AF65-F5344CB8AC3E}">
        <p14:creationId xmlns:p14="http://schemas.microsoft.com/office/powerpoint/2010/main" val="74898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James 2:14-17</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What good is it, my brothers, if a man claims to have faith but has no deeds? Can such faith save him? Suppose a brother or sister is without clothes and daily food. If one of you says to him, "Go, I wish you well; keep warm and well fed," but does nothing about his physical needs, what good is it? In the same way,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faith by itself</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if it is not accompanied by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action</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is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dead</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174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Labor</a:t>
            </a:r>
            <a:r>
              <a:rPr lang="en-US" altLang="en-US" sz="6000" b="0" dirty="0">
                <a:solidFill>
                  <a:srgbClr val="FFFF00"/>
                </a:solidFill>
                <a:latin typeface="Gill Sans Ultra Bold" panose="020B0A02020104020203" pitchFamily="34" charset="0"/>
              </a:rPr>
              <a:t> </a:t>
            </a:r>
            <a:r>
              <a:rPr lang="en-US" altLang="en-US" sz="6000" b="0" u="sng" dirty="0">
                <a:solidFill>
                  <a:srgbClr val="FFFF00"/>
                </a:solidFill>
                <a:latin typeface="Gill Sans Ultra Bold" panose="020B0A02020104020203" pitchFamily="34" charset="0"/>
              </a:rPr>
              <a:t>Prompted By</a:t>
            </a:r>
            <a:r>
              <a:rPr lang="en-US" altLang="en-US" sz="6000" b="0" dirty="0">
                <a:solidFill>
                  <a:srgbClr val="FFFF00"/>
                </a:solidFill>
                <a:latin typeface="Gill Sans Ultra Bold" panose="020B0A02020104020203" pitchFamily="34" charset="0"/>
              </a:rPr>
              <a:t> </a:t>
            </a:r>
            <a:r>
              <a:rPr lang="en-US" altLang="en-US" sz="6000" b="0" u="sng" dirty="0">
                <a:solidFill>
                  <a:srgbClr val="FFFF00"/>
                </a:solidFill>
                <a:latin typeface="Gill Sans Ultra Bold" panose="020B0A02020104020203" pitchFamily="34" charset="0"/>
              </a:rPr>
              <a:t>Love</a:t>
            </a:r>
          </a:p>
        </p:txBody>
      </p:sp>
    </p:spTree>
    <p:extLst>
      <p:ext uri="{BB962C8B-B14F-4D97-AF65-F5344CB8AC3E}">
        <p14:creationId xmlns:p14="http://schemas.microsoft.com/office/powerpoint/2010/main" val="168161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2:7</a:t>
            </a:r>
          </a:p>
        </p:txBody>
      </p:sp>
      <p:sp>
        <p:nvSpPr>
          <p:cNvPr id="3" name="Rectangle 2"/>
          <p:cNvSpPr>
            <a:spLocks noChangeArrowheads="1"/>
          </p:cNvSpPr>
          <p:nvPr/>
        </p:nvSpPr>
        <p:spPr bwMode="auto">
          <a:xfrm>
            <a:off x="647700" y="14478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9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900" dirty="0">
                <a:solidFill>
                  <a:schemeClr val="bg1"/>
                </a:solidFill>
                <a:latin typeface="Tahoma" panose="020B0604030504040204" pitchFamily="34" charset="0"/>
                <a:ea typeface="Tahoma" panose="020B0604030504040204" pitchFamily="34" charset="0"/>
                <a:cs typeface="Tahoma" panose="020B0604030504040204" pitchFamily="34" charset="0"/>
              </a:rPr>
              <a:t>As apostles of Christ we could have been a burden to you, but we were gentle among you, like a mother caring for her little children.”</a:t>
            </a:r>
            <a:endParaRPr lang="en-US" altLang="en-US" sz="2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1137" y="3505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2:11</a:t>
            </a:r>
          </a:p>
        </p:txBody>
      </p:sp>
      <p:sp>
        <p:nvSpPr>
          <p:cNvPr id="5" name="Rectangle 4"/>
          <p:cNvSpPr>
            <a:spLocks noChangeArrowheads="1"/>
          </p:cNvSpPr>
          <p:nvPr/>
        </p:nvSpPr>
        <p:spPr bwMode="auto">
          <a:xfrm>
            <a:off x="648837" y="44196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9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900" dirty="0">
                <a:solidFill>
                  <a:schemeClr val="bg1"/>
                </a:solidFill>
                <a:latin typeface="Tahoma" panose="020B0604030504040204" pitchFamily="34" charset="0"/>
                <a:ea typeface="Tahoma" panose="020B0604030504040204" pitchFamily="34" charset="0"/>
                <a:cs typeface="Tahoma" panose="020B0604030504040204" pitchFamily="34" charset="0"/>
              </a:rPr>
              <a:t>For you know that we dealt with each of you as a father deals with his own children…”</a:t>
            </a:r>
            <a:endParaRPr lang="en-US" altLang="en-US" sz="2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85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u="sng" dirty="0">
                <a:solidFill>
                  <a:srgbClr val="FFFF00"/>
                </a:solidFill>
                <a:latin typeface="Gill Sans Ultra Bold" panose="020B0A02020104020203" pitchFamily="34" charset="0"/>
              </a:rPr>
              <a:t>Endurance</a:t>
            </a:r>
            <a:r>
              <a:rPr lang="en-US" altLang="en-US" sz="5500" b="0" dirty="0">
                <a:solidFill>
                  <a:srgbClr val="FFFF00"/>
                </a:solidFill>
                <a:latin typeface="Gill Sans Ultra Bold" panose="020B0A02020104020203" pitchFamily="34" charset="0"/>
              </a:rPr>
              <a:t> </a:t>
            </a:r>
            <a:br>
              <a:rPr lang="en-US" altLang="en-US" sz="5500" b="0" dirty="0">
                <a:solidFill>
                  <a:srgbClr val="FFFF00"/>
                </a:solidFill>
                <a:latin typeface="Gill Sans Ultra Bold" panose="020B0A02020104020203" pitchFamily="34" charset="0"/>
              </a:rPr>
            </a:br>
            <a:r>
              <a:rPr lang="en-US" altLang="en-US" sz="5500" b="0" u="sng" dirty="0">
                <a:solidFill>
                  <a:srgbClr val="FFFF00"/>
                </a:solidFill>
                <a:latin typeface="Gill Sans Ultra Bold" panose="020B0A02020104020203" pitchFamily="34" charset="0"/>
              </a:rPr>
              <a:t>Inspired</a:t>
            </a:r>
            <a:r>
              <a:rPr lang="en-US" altLang="en-US" sz="5500" b="0" dirty="0">
                <a:solidFill>
                  <a:srgbClr val="FFFF00"/>
                </a:solidFill>
                <a:latin typeface="Gill Sans Ultra Bold" panose="020B0A02020104020203" pitchFamily="34" charset="0"/>
              </a:rPr>
              <a:t> </a:t>
            </a:r>
            <a:r>
              <a:rPr lang="en-US" altLang="en-US" sz="5500" b="0" u="sng" dirty="0">
                <a:solidFill>
                  <a:srgbClr val="FFFF00"/>
                </a:solidFill>
                <a:latin typeface="Gill Sans Ultra Bold" panose="020B0A02020104020203" pitchFamily="34" charset="0"/>
              </a:rPr>
              <a:t>by</a:t>
            </a:r>
            <a:r>
              <a:rPr lang="en-US" altLang="en-US" sz="5500" b="0" dirty="0">
                <a:solidFill>
                  <a:srgbClr val="FFFF00"/>
                </a:solidFill>
                <a:latin typeface="Gill Sans Ultra Bold" panose="020B0A02020104020203" pitchFamily="34" charset="0"/>
              </a:rPr>
              <a:t> </a:t>
            </a:r>
            <a:r>
              <a:rPr lang="en-US" altLang="en-US" sz="5500" b="0" u="sng" dirty="0">
                <a:solidFill>
                  <a:srgbClr val="FFFF00"/>
                </a:solidFill>
                <a:latin typeface="Gill Sans Ultra Bold" panose="020B0A02020104020203" pitchFamily="34" charset="0"/>
              </a:rPr>
              <a:t>Hope</a:t>
            </a:r>
          </a:p>
        </p:txBody>
      </p:sp>
    </p:spTree>
    <p:extLst>
      <p:ext uri="{BB962C8B-B14F-4D97-AF65-F5344CB8AC3E}">
        <p14:creationId xmlns:p14="http://schemas.microsoft.com/office/powerpoint/2010/main" val="2809060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Colossians 1:11</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Being strengthened with all power according to his glorious might so that you may have great endurance and patience, and joyfully.”</a:t>
            </a:r>
            <a:endParaRPr lang="en-US" altLang="en-US" sz="3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162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12954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0" b="0" u="sng" dirty="0">
                <a:solidFill>
                  <a:srgbClr val="FFFF00"/>
                </a:solidFill>
                <a:latin typeface="Gill Sans Ultra Bold" panose="020B0A02020104020203" pitchFamily="34" charset="0"/>
              </a:rPr>
              <a:t>Paul</a:t>
            </a:r>
            <a:endParaRPr lang="en-US" altLang="en-US" sz="8000" b="0" u="sng" dirty="0">
              <a:solidFill>
                <a:schemeClr val="bg1"/>
              </a:solidFill>
              <a:latin typeface="Gill Sans Ultra Bold" panose="020B0A020201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Colossians 1:23</a:t>
            </a:r>
          </a:p>
        </p:txBody>
      </p:sp>
      <p:sp>
        <p:nvSpPr>
          <p:cNvPr id="3" name="Rectangle 2"/>
          <p:cNvSpPr>
            <a:spLocks noChangeArrowheads="1"/>
          </p:cNvSpPr>
          <p:nvPr/>
        </p:nvSpPr>
        <p:spPr bwMode="auto">
          <a:xfrm>
            <a:off x="647700" y="16764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if you continue in your faith, established and firm, not moved from the hope held out in the gospel. This is the gospel that you heard and that has been proclaimed to every creature under heaven, and of which I, Paul, have become a servant.” </a:t>
            </a:r>
            <a:endParaRPr lang="en-US" altLang="en-US" sz="3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316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14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u="sng" dirty="0">
                <a:solidFill>
                  <a:srgbClr val="FFFF00"/>
                </a:solidFill>
                <a:latin typeface="Gill Sans Ultra Bold" panose="020B0A02020104020203" pitchFamily="34" charset="0"/>
              </a:rPr>
              <a:t>The</a:t>
            </a:r>
            <a:r>
              <a:rPr lang="en-US" altLang="en-US" sz="5500" b="0" dirty="0">
                <a:solidFill>
                  <a:srgbClr val="FFFF00"/>
                </a:solidFill>
                <a:latin typeface="Gill Sans Ultra Bold" panose="020B0A02020104020203" pitchFamily="34" charset="0"/>
              </a:rPr>
              <a:t> </a:t>
            </a:r>
            <a:r>
              <a:rPr lang="en-US" altLang="en-US" sz="5500" b="0" u="sng" dirty="0">
                <a:solidFill>
                  <a:srgbClr val="FFFF00"/>
                </a:solidFill>
                <a:latin typeface="Gill Sans Ultra Bold" panose="020B0A02020104020203" pitchFamily="34" charset="0"/>
              </a:rPr>
              <a:t>Perseverance</a:t>
            </a:r>
            <a:r>
              <a:rPr lang="en-US" altLang="en-US" sz="5500" b="0" dirty="0">
                <a:solidFill>
                  <a:srgbClr val="FFFF00"/>
                </a:solidFill>
                <a:latin typeface="Gill Sans Ultra Bold" panose="020B0A02020104020203" pitchFamily="34" charset="0"/>
              </a:rPr>
              <a:t> </a:t>
            </a:r>
            <a:br>
              <a:rPr lang="en-US" altLang="en-US" sz="5500" b="0" dirty="0">
                <a:solidFill>
                  <a:srgbClr val="FFFF00"/>
                </a:solidFill>
                <a:latin typeface="Gill Sans Ultra Bold" panose="020B0A02020104020203" pitchFamily="34" charset="0"/>
              </a:rPr>
            </a:br>
            <a:r>
              <a:rPr lang="en-US" altLang="en-US" sz="5500" b="0" u="sng" dirty="0">
                <a:solidFill>
                  <a:srgbClr val="FFFF00"/>
                </a:solidFill>
                <a:latin typeface="Gill Sans Ultra Bold" panose="020B0A02020104020203" pitchFamily="34" charset="0"/>
              </a:rPr>
              <a:t>of</a:t>
            </a:r>
            <a:r>
              <a:rPr lang="en-US" altLang="en-US" sz="5500" b="0" dirty="0">
                <a:solidFill>
                  <a:srgbClr val="FFFF00"/>
                </a:solidFill>
                <a:latin typeface="Gill Sans Ultra Bold" panose="020B0A02020104020203" pitchFamily="34" charset="0"/>
              </a:rPr>
              <a:t> </a:t>
            </a:r>
            <a:r>
              <a:rPr lang="en-US" altLang="en-US" sz="5500" b="0" u="sng" dirty="0">
                <a:solidFill>
                  <a:srgbClr val="FFFF00"/>
                </a:solidFill>
                <a:latin typeface="Gill Sans Ultra Bold" panose="020B0A02020104020203" pitchFamily="34" charset="0"/>
              </a:rPr>
              <a:t>the</a:t>
            </a:r>
            <a:r>
              <a:rPr lang="en-US" altLang="en-US" sz="5500" b="0" dirty="0">
                <a:solidFill>
                  <a:srgbClr val="FFFF00"/>
                </a:solidFill>
                <a:latin typeface="Gill Sans Ultra Bold" panose="020B0A02020104020203" pitchFamily="34" charset="0"/>
              </a:rPr>
              <a:t> </a:t>
            </a:r>
            <a:r>
              <a:rPr lang="en-US" altLang="en-US" sz="5500" b="0" u="sng" dirty="0">
                <a:solidFill>
                  <a:srgbClr val="FFFF00"/>
                </a:solidFill>
                <a:latin typeface="Gill Sans Ultra Bold" panose="020B0A02020104020203" pitchFamily="34" charset="0"/>
              </a:rPr>
              <a:t>Saints</a:t>
            </a:r>
          </a:p>
        </p:txBody>
      </p:sp>
    </p:spTree>
    <p:extLst>
      <p:ext uri="{BB962C8B-B14F-4D97-AF65-F5344CB8AC3E}">
        <p14:creationId xmlns:p14="http://schemas.microsoft.com/office/powerpoint/2010/main" val="248156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Matthew 10:22</a:t>
            </a:r>
          </a:p>
        </p:txBody>
      </p:sp>
      <p:sp>
        <p:nvSpPr>
          <p:cNvPr id="3" name="Rectangle 2"/>
          <p:cNvSpPr>
            <a:spLocks noChangeArrowheads="1"/>
          </p:cNvSpPr>
          <p:nvPr/>
        </p:nvSpPr>
        <p:spPr bwMode="auto">
          <a:xfrm>
            <a:off x="647700" y="16764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“All men will hate you because of me, but he who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stands firm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to the end will be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saved</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116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a:t>
            </a:r>
          </a:p>
          <a:p>
            <a:pPr algn="ctr" eaLnBrk="1" hangingPunct="1">
              <a:spcBef>
                <a:spcPct val="0"/>
              </a:spcBef>
              <a:buFontTx/>
              <a:buNone/>
            </a:pPr>
            <a:r>
              <a:rPr lang="en-US" altLang="en-US" sz="4000" b="0" dirty="0">
                <a:solidFill>
                  <a:srgbClr val="FFFF00"/>
                </a:solidFill>
                <a:latin typeface="Gill Sans Ultra Bold" panose="020B0A02020104020203" pitchFamily="34" charset="0"/>
              </a:rPr>
              <a:t>I Thessalonians 1:1-10</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8382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914400" eaLnBrk="1" hangingPunct="1">
              <a:buFontTx/>
              <a:buAutoNum type="romanUcPeriod"/>
            </a:pPr>
            <a:r>
              <a:rPr lang="en-US" altLang="en-US" sz="2900" dirty="0">
                <a:solidFill>
                  <a:schemeClr val="bg1"/>
                </a:solidFill>
                <a:latin typeface="Tahoma" panose="020B0604030504040204" pitchFamily="34" charset="0"/>
              </a:rPr>
              <a:t>Working and Enduring  (vv. 2-3)</a:t>
            </a:r>
          </a:p>
          <a:p>
            <a:pPr marL="0" indent="914400" eaLnBrk="1" hangingPunct="1">
              <a:buFontTx/>
              <a:buAutoNum type="romanUcPeriod"/>
            </a:pPr>
            <a:r>
              <a:rPr lang="en-US" altLang="en-US" sz="2900" dirty="0">
                <a:solidFill>
                  <a:schemeClr val="bg1"/>
                </a:solidFill>
                <a:latin typeface="Tahoma" panose="020B0604030504040204" pitchFamily="34" charset="0"/>
              </a:rPr>
              <a:t>Spiritual Power and Conviction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(vv. 4-5)</a:t>
            </a:r>
          </a:p>
          <a:p>
            <a:pPr marL="0" indent="914400" eaLnBrk="1" hangingPunct="1">
              <a:buFontTx/>
              <a:buAutoNum type="romanUcPeriod"/>
            </a:pPr>
            <a:r>
              <a:rPr lang="en-US" altLang="en-US" sz="2900" dirty="0">
                <a:solidFill>
                  <a:schemeClr val="bg1"/>
                </a:solidFill>
                <a:latin typeface="Tahoma" panose="020B0604030504040204" pitchFamily="34" charset="0"/>
              </a:rPr>
              <a:t>Imitation of the Lord  (vv. 6-7)</a:t>
            </a:r>
          </a:p>
          <a:p>
            <a:pPr marL="0" indent="914400" eaLnBrk="1" hangingPunct="1">
              <a:buFontTx/>
              <a:buAutoNum type="romanUcPeriod"/>
            </a:pPr>
            <a:r>
              <a:rPr lang="en-US" altLang="en-US" sz="2900" dirty="0">
                <a:solidFill>
                  <a:schemeClr val="bg1"/>
                </a:solidFill>
                <a:latin typeface="Tahoma" panose="020B0604030504040204" pitchFamily="34" charset="0"/>
              </a:rPr>
              <a:t>Broadcasting the Gospel  (vv. 8)</a:t>
            </a:r>
          </a:p>
          <a:p>
            <a:pPr marL="0" indent="914400" eaLnBrk="1" hangingPunct="1">
              <a:buFontTx/>
              <a:buAutoNum type="romanUcPeriod"/>
            </a:pPr>
            <a:r>
              <a:rPr lang="en-US" altLang="en-US" sz="2900" dirty="0">
                <a:solidFill>
                  <a:schemeClr val="bg1"/>
                </a:solidFill>
                <a:latin typeface="Tahoma" panose="020B0604030504040204" pitchFamily="34" charset="0"/>
              </a:rPr>
              <a:t>Turning From Idols  (v. 9)</a:t>
            </a:r>
          </a:p>
          <a:p>
            <a:pPr marL="0" indent="914400" eaLnBrk="1" hangingPunct="1">
              <a:buFontTx/>
              <a:buAutoNum type="romanUcPeriod"/>
            </a:pPr>
            <a:r>
              <a:rPr lang="en-US" altLang="en-US" sz="2900" dirty="0">
                <a:solidFill>
                  <a:schemeClr val="bg1"/>
                </a:solidFill>
                <a:latin typeface="Tahoma" panose="020B0604030504040204" pitchFamily="34" charset="0"/>
              </a:rPr>
              <a:t>Awaiting the Lord's Return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 10)</a:t>
            </a:r>
            <a:endParaRPr lang="en-US" altLang="en-US" sz="2900" dirty="0">
              <a:solidFill>
                <a:schemeClr val="bg1"/>
              </a:solidFill>
              <a:latin typeface="Tahoma" panose="020B0604030504040204" pitchFamily="34" charset="0"/>
            </a:endParaRPr>
          </a:p>
        </p:txBody>
      </p:sp>
    </p:spTree>
    <p:extLst>
      <p:ext uri="{BB962C8B-B14F-4D97-AF65-F5344CB8AC3E}">
        <p14:creationId xmlns:p14="http://schemas.microsoft.com/office/powerpoint/2010/main" val="360057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1 John 4:19</a:t>
            </a:r>
          </a:p>
        </p:txBody>
      </p:sp>
      <p:sp>
        <p:nvSpPr>
          <p:cNvPr id="3" name="Rectangle 2"/>
          <p:cNvSpPr>
            <a:spLocks noChangeArrowheads="1"/>
          </p:cNvSpPr>
          <p:nvPr/>
        </p:nvSpPr>
        <p:spPr bwMode="auto">
          <a:xfrm>
            <a:off x="647700" y="17526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“We love because he first loved us.”</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750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295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u="sng" dirty="0">
                <a:solidFill>
                  <a:srgbClr val="FFFF00"/>
                </a:solidFill>
                <a:latin typeface="Gill Sans Ultra Bold" panose="020B0A02020104020203" pitchFamily="34" charset="0"/>
              </a:rPr>
              <a:t>Chosen</a:t>
            </a:r>
          </a:p>
        </p:txBody>
      </p:sp>
    </p:spTree>
    <p:extLst>
      <p:ext uri="{BB962C8B-B14F-4D97-AF65-F5344CB8AC3E}">
        <p14:creationId xmlns:p14="http://schemas.microsoft.com/office/powerpoint/2010/main" val="201661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14400" y="1371600"/>
            <a:ext cx="7467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latin typeface="Gill Sans Ultra Bold" panose="020B0A02020104020203" pitchFamily="34" charset="0"/>
              </a:rPr>
              <a:t>Salvation Is Not </a:t>
            </a:r>
            <a:r>
              <a:rPr lang="en-US" altLang="en-US" sz="5500" b="0" u="sng" dirty="0">
                <a:solidFill>
                  <a:srgbClr val="FFFF00"/>
                </a:solidFill>
                <a:latin typeface="Gill Sans Ultra Bold" panose="020B0A02020104020203" pitchFamily="34" charset="0"/>
              </a:rPr>
              <a:t>My</a:t>
            </a:r>
            <a:r>
              <a:rPr lang="en-US" altLang="en-US" sz="5500" b="0" dirty="0">
                <a:solidFill>
                  <a:srgbClr val="FFFF00"/>
                </a:solidFill>
                <a:latin typeface="Gill Sans Ultra Bold" panose="020B0A02020104020203" pitchFamily="34" charset="0"/>
              </a:rPr>
              <a:t> Doing, It is </a:t>
            </a:r>
            <a:r>
              <a:rPr lang="en-US" altLang="en-US" sz="5500" b="0" u="sng" dirty="0">
                <a:solidFill>
                  <a:srgbClr val="FFFF00"/>
                </a:solidFill>
                <a:latin typeface="Gill Sans Ultra Bold" panose="020B0A02020104020203" pitchFamily="34" charset="0"/>
              </a:rPr>
              <a:t>God’s</a:t>
            </a:r>
            <a:r>
              <a:rPr lang="en-US" altLang="en-US" sz="5500" b="0" dirty="0">
                <a:solidFill>
                  <a:srgbClr val="FFFF00"/>
                </a:solidFill>
                <a:latin typeface="Gill Sans Ultra Bold" panose="020B0A02020104020203" pitchFamily="34" charset="0"/>
              </a:rPr>
              <a:t> Doing</a:t>
            </a:r>
          </a:p>
        </p:txBody>
      </p:sp>
    </p:spTree>
    <p:extLst>
      <p:ext uri="{BB962C8B-B14F-4D97-AF65-F5344CB8AC3E}">
        <p14:creationId xmlns:p14="http://schemas.microsoft.com/office/powerpoint/2010/main" val="128588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Ephesians 1:11-12</a:t>
            </a:r>
          </a:p>
        </p:txBody>
      </p:sp>
      <p:sp>
        <p:nvSpPr>
          <p:cNvPr id="3" name="Rectangle 2"/>
          <p:cNvSpPr>
            <a:spLocks noChangeArrowheads="1"/>
          </p:cNvSpPr>
          <p:nvPr/>
        </p:nvSpPr>
        <p:spPr bwMode="auto">
          <a:xfrm>
            <a:off x="647700" y="17526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In him we were also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chosen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having been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predestined</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according to the plan of him who works out everything in conformity with the purpose of his will…”</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417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Gill Sans Ultra Bold" panose="020B0A02020104020203" pitchFamily="34" charset="0"/>
              </a:rPr>
              <a:t>Because our </a:t>
            </a:r>
            <a:r>
              <a:rPr lang="en-US" altLang="en-US" sz="6000" b="0" u="sng" dirty="0">
                <a:solidFill>
                  <a:srgbClr val="FFFF00"/>
                </a:solidFill>
                <a:latin typeface="Gill Sans Ultra Bold" panose="020B0A02020104020203" pitchFamily="34" charset="0"/>
              </a:rPr>
              <a:t>Gospel</a:t>
            </a:r>
            <a:r>
              <a:rPr lang="en-US" altLang="en-US" sz="6000" b="0" dirty="0">
                <a:solidFill>
                  <a:srgbClr val="FFFF00"/>
                </a:solidFill>
                <a:latin typeface="Gill Sans Ultra Bold" panose="020B0A02020104020203" pitchFamily="34" charset="0"/>
              </a:rPr>
              <a:t> came to you</a:t>
            </a:r>
            <a:endParaRPr lang="en-US" altLang="en-US" sz="6000" b="0"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958818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Gill Sans Ultra Bold" panose="020B0A02020104020203" pitchFamily="34" charset="0"/>
              </a:rPr>
              <a:t>Not simply with </a:t>
            </a:r>
            <a:r>
              <a:rPr lang="en-US" altLang="en-US" sz="6000" b="0" u="sng" dirty="0">
                <a:solidFill>
                  <a:srgbClr val="FFFF00"/>
                </a:solidFill>
                <a:latin typeface="Gill Sans Ultra Bold" panose="020B0A02020104020203" pitchFamily="34" charset="0"/>
              </a:rPr>
              <a:t>words</a:t>
            </a:r>
            <a:r>
              <a:rPr lang="en-US" altLang="en-US" sz="6000" b="0" dirty="0">
                <a:solidFill>
                  <a:srgbClr val="FFFF00"/>
                </a:solidFill>
                <a:latin typeface="Gill Sans Ultra Bold" panose="020B0A02020104020203" pitchFamily="34" charset="0"/>
              </a:rPr>
              <a:t>, but also with </a:t>
            </a:r>
            <a:r>
              <a:rPr lang="en-US" altLang="en-US" sz="6000" b="0" u="sng" dirty="0">
                <a:solidFill>
                  <a:srgbClr val="FFFF00"/>
                </a:solidFill>
                <a:latin typeface="Gill Sans Ultra Bold" panose="020B0A02020104020203" pitchFamily="34" charset="0"/>
              </a:rPr>
              <a:t>power</a:t>
            </a:r>
            <a:endParaRPr lang="en-US" altLang="en-US" sz="6000" b="0"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05797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11430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500" b="0" u="sng" dirty="0">
                <a:solidFill>
                  <a:srgbClr val="FFFF00"/>
                </a:solidFill>
                <a:latin typeface="Gill Sans Ultra Bold" panose="020B0A02020104020203" pitchFamily="34" charset="0"/>
              </a:rPr>
              <a:t>Silas</a:t>
            </a:r>
            <a:r>
              <a:rPr lang="en-US" altLang="en-US" sz="7500" b="0" dirty="0">
                <a:solidFill>
                  <a:srgbClr val="FFFF00"/>
                </a:solidFill>
                <a:latin typeface="Gill Sans Ultra Bold" panose="020B0A02020104020203" pitchFamily="34" charset="0"/>
              </a:rPr>
              <a:t>   </a:t>
            </a:r>
          </a:p>
          <a:p>
            <a:pPr algn="ctr" eaLnBrk="1" hangingPunct="1">
              <a:spcBef>
                <a:spcPct val="0"/>
              </a:spcBef>
              <a:buFontTx/>
              <a:buNone/>
            </a:pPr>
            <a:endParaRPr lang="en-US" altLang="en-US" sz="7500" b="0" u="sng" dirty="0">
              <a:solidFill>
                <a:srgbClr val="FFFF00"/>
              </a:solidFill>
              <a:latin typeface="Gill Sans Ultra Bold" panose="020B0A02020104020203" pitchFamily="34" charset="0"/>
            </a:endParaRPr>
          </a:p>
          <a:p>
            <a:pPr algn="ctr" eaLnBrk="1" hangingPunct="1">
              <a:spcBef>
                <a:spcPct val="0"/>
              </a:spcBef>
              <a:buFontTx/>
              <a:buNone/>
            </a:pPr>
            <a:r>
              <a:rPr lang="en-US" altLang="en-US" sz="7500" b="0" u="sng" dirty="0">
                <a:solidFill>
                  <a:srgbClr val="FFFF00"/>
                </a:solidFill>
                <a:latin typeface="Gill Sans Ultra Bold" panose="020B0A02020104020203" pitchFamily="34" charset="0"/>
              </a:rPr>
              <a:t>Timothy</a:t>
            </a:r>
            <a:endParaRPr lang="en-US" altLang="en-US" sz="7500" b="0" u="sng"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862354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Gill Sans Ultra Bold" panose="020B0A02020104020203" pitchFamily="34" charset="0"/>
              </a:rPr>
              <a:t>With the </a:t>
            </a:r>
            <a:r>
              <a:rPr lang="en-US" altLang="en-US" sz="6000" b="0" u="sng" dirty="0">
                <a:solidFill>
                  <a:srgbClr val="FFFF00"/>
                </a:solidFill>
                <a:latin typeface="Gill Sans Ultra Bold" panose="020B0A02020104020203" pitchFamily="34" charset="0"/>
              </a:rPr>
              <a:t>Holy Spirit</a:t>
            </a:r>
            <a:r>
              <a:rPr lang="en-US" altLang="en-US" sz="6000" b="0" dirty="0">
                <a:solidFill>
                  <a:srgbClr val="FFFF00"/>
                </a:solidFill>
                <a:latin typeface="Gill Sans Ultra Bold" panose="020B0A02020104020203" pitchFamily="34" charset="0"/>
              </a:rPr>
              <a:t> and with </a:t>
            </a:r>
            <a:r>
              <a:rPr lang="en-US" altLang="en-US" sz="6000" b="0" u="sng" dirty="0">
                <a:solidFill>
                  <a:srgbClr val="FFFF00"/>
                </a:solidFill>
                <a:latin typeface="Gill Sans Ultra Bold" panose="020B0A02020104020203" pitchFamily="34" charset="0"/>
              </a:rPr>
              <a:t>Deep</a:t>
            </a:r>
            <a:r>
              <a:rPr lang="en-US" altLang="en-US" sz="6000" b="0" dirty="0">
                <a:solidFill>
                  <a:srgbClr val="FFFF00"/>
                </a:solidFill>
                <a:latin typeface="Gill Sans Ultra Bold" panose="020B0A02020104020203" pitchFamily="34" charset="0"/>
              </a:rPr>
              <a:t> </a:t>
            </a:r>
            <a:r>
              <a:rPr lang="en-US" altLang="en-US" sz="6000" b="0" u="sng" dirty="0">
                <a:solidFill>
                  <a:srgbClr val="FFFF00"/>
                </a:solidFill>
                <a:latin typeface="Gill Sans Ultra Bold" panose="020B0A02020104020203" pitchFamily="34" charset="0"/>
              </a:rPr>
              <a:t>Conviction</a:t>
            </a:r>
            <a:endParaRPr lang="en-US" altLang="en-US" sz="6000" b="0"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69238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a:t>
            </a:r>
          </a:p>
          <a:p>
            <a:pPr algn="ctr" eaLnBrk="1" hangingPunct="1">
              <a:spcBef>
                <a:spcPct val="0"/>
              </a:spcBef>
              <a:buFontTx/>
              <a:buNone/>
            </a:pPr>
            <a:r>
              <a:rPr lang="en-US" altLang="en-US" sz="4000" b="0" dirty="0">
                <a:solidFill>
                  <a:srgbClr val="FFFF00"/>
                </a:solidFill>
                <a:latin typeface="Gill Sans Ultra Bold" panose="020B0A02020104020203" pitchFamily="34" charset="0"/>
              </a:rPr>
              <a:t>I Thessalonians 1:1-10</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8382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914400" eaLnBrk="1" hangingPunct="1">
              <a:buFontTx/>
              <a:buAutoNum type="romanUcPeriod"/>
            </a:pPr>
            <a:r>
              <a:rPr lang="en-US" altLang="en-US" sz="2900" dirty="0">
                <a:solidFill>
                  <a:schemeClr val="bg1"/>
                </a:solidFill>
                <a:latin typeface="Tahoma" panose="020B0604030504040204" pitchFamily="34" charset="0"/>
              </a:rPr>
              <a:t>Working and Enduring  (vv. 2-3)</a:t>
            </a:r>
          </a:p>
          <a:p>
            <a:pPr marL="0" indent="914400" eaLnBrk="1" hangingPunct="1">
              <a:buFontTx/>
              <a:buAutoNum type="romanUcPeriod"/>
            </a:pPr>
            <a:r>
              <a:rPr lang="en-US" altLang="en-US" sz="2900" dirty="0">
                <a:solidFill>
                  <a:schemeClr val="bg1"/>
                </a:solidFill>
                <a:latin typeface="Tahoma" panose="020B0604030504040204" pitchFamily="34" charset="0"/>
              </a:rPr>
              <a:t>Spiritual Power and Conviction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(vv. 4-5)</a:t>
            </a:r>
          </a:p>
          <a:p>
            <a:pPr marL="0" indent="914400" eaLnBrk="1" hangingPunct="1">
              <a:buFontTx/>
              <a:buAutoNum type="romanUcPeriod"/>
            </a:pPr>
            <a:r>
              <a:rPr lang="en-US" altLang="en-US" sz="2900" dirty="0">
                <a:solidFill>
                  <a:schemeClr val="bg1"/>
                </a:solidFill>
                <a:latin typeface="Tahoma" panose="020B0604030504040204" pitchFamily="34" charset="0"/>
              </a:rPr>
              <a:t>Imitation of the Lord  (vv. 6-7)</a:t>
            </a:r>
          </a:p>
          <a:p>
            <a:pPr marL="0" indent="914400" eaLnBrk="1" hangingPunct="1">
              <a:buFontTx/>
              <a:buAutoNum type="romanUcPeriod"/>
            </a:pPr>
            <a:r>
              <a:rPr lang="en-US" altLang="en-US" sz="2900" dirty="0">
                <a:solidFill>
                  <a:schemeClr val="bg1"/>
                </a:solidFill>
                <a:latin typeface="Tahoma" panose="020B0604030504040204" pitchFamily="34" charset="0"/>
              </a:rPr>
              <a:t>Broadcasting the Gospel  (vv. 8)</a:t>
            </a:r>
          </a:p>
          <a:p>
            <a:pPr marL="0" indent="914400" eaLnBrk="1" hangingPunct="1">
              <a:buFontTx/>
              <a:buAutoNum type="romanUcPeriod"/>
            </a:pPr>
            <a:r>
              <a:rPr lang="en-US" altLang="en-US" sz="2900" dirty="0">
                <a:solidFill>
                  <a:schemeClr val="bg1"/>
                </a:solidFill>
                <a:latin typeface="Tahoma" panose="020B0604030504040204" pitchFamily="34" charset="0"/>
              </a:rPr>
              <a:t>Turning From Idols  (v. 9)</a:t>
            </a:r>
          </a:p>
          <a:p>
            <a:pPr marL="0" indent="914400" eaLnBrk="1" hangingPunct="1">
              <a:buFontTx/>
              <a:buAutoNum type="romanUcPeriod"/>
            </a:pPr>
            <a:r>
              <a:rPr lang="en-US" altLang="en-US" sz="2900" dirty="0">
                <a:solidFill>
                  <a:schemeClr val="bg1"/>
                </a:solidFill>
                <a:latin typeface="Tahoma" panose="020B0604030504040204" pitchFamily="34" charset="0"/>
              </a:rPr>
              <a:t>Awaiting the Lord's Return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 10)</a:t>
            </a:r>
            <a:endParaRPr lang="en-US" altLang="en-US" sz="2900" dirty="0">
              <a:solidFill>
                <a:schemeClr val="bg1"/>
              </a:solidFill>
              <a:latin typeface="Tahoma" panose="020B0604030504040204" pitchFamily="34" charset="0"/>
            </a:endParaRPr>
          </a:p>
        </p:txBody>
      </p:sp>
    </p:spTree>
    <p:extLst>
      <p:ext uri="{BB962C8B-B14F-4D97-AF65-F5344CB8AC3E}">
        <p14:creationId xmlns:p14="http://schemas.microsoft.com/office/powerpoint/2010/main" val="69371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447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Gill Sans Ultra Bold" panose="020B0A02020104020203" pitchFamily="34" charset="0"/>
              </a:rPr>
              <a:t>Imitators of </a:t>
            </a:r>
            <a:r>
              <a:rPr lang="en-US" altLang="en-US" sz="6000" b="0" u="sng" dirty="0">
                <a:solidFill>
                  <a:srgbClr val="FFFF00"/>
                </a:solidFill>
                <a:latin typeface="Gill Sans Ultra Bold" panose="020B0A02020104020203" pitchFamily="34" charset="0"/>
              </a:rPr>
              <a:t>us</a:t>
            </a:r>
            <a:endParaRPr lang="en-US" altLang="en-US" sz="6000" b="0" u="sng"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5595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Corinthians 11:1</a:t>
            </a:r>
          </a:p>
        </p:txBody>
      </p:sp>
      <p:sp>
        <p:nvSpPr>
          <p:cNvPr id="3" name="Rectangle 2"/>
          <p:cNvSpPr>
            <a:spLocks noChangeArrowheads="1"/>
          </p:cNvSpPr>
          <p:nvPr/>
        </p:nvSpPr>
        <p:spPr bwMode="auto">
          <a:xfrm>
            <a:off x="647700" y="1905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Follow</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my example, as I follow the example of Christ.”</a:t>
            </a:r>
            <a:endPar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2102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Gill Sans Ultra Bold" panose="020B0A02020104020203" pitchFamily="34" charset="0"/>
              </a:rPr>
              <a:t>Imitators of </a:t>
            </a:r>
            <a:r>
              <a:rPr lang="en-US" altLang="en-US" sz="6000" b="0" u="sng" dirty="0">
                <a:solidFill>
                  <a:srgbClr val="FFFF00"/>
                </a:solidFill>
                <a:latin typeface="Gill Sans Ultra Bold" panose="020B0A02020104020203" pitchFamily="34" charset="0"/>
              </a:rPr>
              <a:t>the Lord</a:t>
            </a:r>
            <a:endParaRPr lang="en-US" altLang="en-US" sz="6000" b="0"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4102624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1 Peter 2:21</a:t>
            </a:r>
          </a:p>
        </p:txBody>
      </p:sp>
      <p:sp>
        <p:nvSpPr>
          <p:cNvPr id="3" name="Rectangle 2"/>
          <p:cNvSpPr>
            <a:spLocks noChangeArrowheads="1"/>
          </p:cNvSpPr>
          <p:nvPr/>
        </p:nvSpPr>
        <p:spPr bwMode="auto">
          <a:xfrm>
            <a:off x="647700" y="1905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“You should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follow</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in His steps”</a:t>
            </a:r>
          </a:p>
        </p:txBody>
      </p:sp>
    </p:spTree>
    <p:extLst>
      <p:ext uri="{BB962C8B-B14F-4D97-AF65-F5344CB8AC3E}">
        <p14:creationId xmlns:p14="http://schemas.microsoft.com/office/powerpoint/2010/main" val="248804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Model</a:t>
            </a:r>
            <a:endParaRPr lang="en-US" altLang="en-US" sz="6000" b="0" u="sng"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83593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Discipleship</a:t>
            </a:r>
            <a:endParaRPr lang="en-US" altLang="en-US" sz="6000" b="0" u="sng"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870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12594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Who has </a:t>
            </a:r>
            <a:r>
              <a:rPr lang="en-US" altLang="en-US" sz="5000" b="0" dirty="0" err="1">
                <a:solidFill>
                  <a:srgbClr val="FFFF00"/>
                </a:solidFill>
                <a:latin typeface="Gill Sans Ultra Bold" panose="020B0A02020104020203" pitchFamily="34" charset="0"/>
              </a:rPr>
              <a:t>discipled</a:t>
            </a:r>
            <a:r>
              <a:rPr lang="en-US" altLang="en-US" sz="5000" b="0" dirty="0">
                <a:solidFill>
                  <a:srgbClr val="FFFF00"/>
                </a:solidFill>
                <a:latin typeface="Gill Sans Ultra Bold" panose="020B0A02020104020203" pitchFamily="34" charset="0"/>
              </a:rPr>
              <a:t> you?</a:t>
            </a:r>
          </a:p>
          <a:p>
            <a:pPr algn="ctr" eaLnBrk="1" hangingPunct="1">
              <a:spcBef>
                <a:spcPct val="0"/>
              </a:spcBef>
              <a:buFontTx/>
              <a:buNone/>
            </a:pPr>
            <a:endParaRPr lang="en-US" altLang="en-US" sz="5000" b="0" dirty="0">
              <a:solidFill>
                <a:srgbClr val="FFFF00"/>
              </a:solidFill>
              <a:latin typeface="Gill Sans Ultra Bold" panose="020B0A02020104020203" pitchFamily="34" charset="0"/>
            </a:endParaRPr>
          </a:p>
          <a:p>
            <a:pPr algn="ctr" eaLnBrk="1" hangingPunct="1">
              <a:spcBef>
                <a:spcPct val="0"/>
              </a:spcBef>
              <a:buFontTx/>
              <a:buNone/>
            </a:pPr>
            <a:r>
              <a:rPr lang="en-US" altLang="en-US" sz="5000" b="0" dirty="0">
                <a:solidFill>
                  <a:srgbClr val="FFFF00"/>
                </a:solidFill>
                <a:latin typeface="Gill Sans Ultra Bold" panose="020B0A02020104020203" pitchFamily="34" charset="0"/>
              </a:rPr>
              <a:t>Who are you </a:t>
            </a:r>
            <a:r>
              <a:rPr lang="en-US" altLang="en-US" sz="5000" b="0" dirty="0" err="1">
                <a:solidFill>
                  <a:srgbClr val="FFFF00"/>
                </a:solidFill>
                <a:latin typeface="Gill Sans Ultra Bold" panose="020B0A02020104020203" pitchFamily="34" charset="0"/>
              </a:rPr>
              <a:t>discipling</a:t>
            </a:r>
            <a:r>
              <a:rPr lang="en-US" altLang="en-US" sz="5000" b="0" dirty="0">
                <a:solidFill>
                  <a:srgbClr val="FFFF00"/>
                </a:solidFill>
                <a:latin typeface="Gill Sans Ultra Bold" panose="020B0A02020104020203" pitchFamily="34" charset="0"/>
              </a:rPr>
              <a:t>?</a:t>
            </a:r>
            <a:endParaRPr lang="en-US" altLang="en-US" sz="5000" b="0"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332453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a:t>
            </a:r>
          </a:p>
          <a:p>
            <a:pPr algn="ctr" eaLnBrk="1" hangingPunct="1">
              <a:spcBef>
                <a:spcPct val="0"/>
              </a:spcBef>
              <a:buFontTx/>
              <a:buNone/>
            </a:pPr>
            <a:r>
              <a:rPr lang="en-US" altLang="en-US" sz="4000" b="0" dirty="0">
                <a:solidFill>
                  <a:srgbClr val="FFFF00"/>
                </a:solidFill>
                <a:latin typeface="Gill Sans Ultra Bold" panose="020B0A02020104020203" pitchFamily="34" charset="0"/>
              </a:rPr>
              <a:t>I Thessalonians 1:1-10</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8382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914400" eaLnBrk="1" hangingPunct="1">
              <a:buFontTx/>
              <a:buAutoNum type="romanUcPeriod"/>
            </a:pPr>
            <a:r>
              <a:rPr lang="en-US" altLang="en-US" sz="2900" dirty="0">
                <a:solidFill>
                  <a:schemeClr val="bg1"/>
                </a:solidFill>
                <a:latin typeface="Tahoma" panose="020B0604030504040204" pitchFamily="34" charset="0"/>
              </a:rPr>
              <a:t>Working and Enduring  (vv. 2-3)</a:t>
            </a:r>
          </a:p>
          <a:p>
            <a:pPr marL="0" indent="914400" eaLnBrk="1" hangingPunct="1">
              <a:buFontTx/>
              <a:buAutoNum type="romanUcPeriod"/>
            </a:pPr>
            <a:r>
              <a:rPr lang="en-US" altLang="en-US" sz="2900" dirty="0">
                <a:solidFill>
                  <a:schemeClr val="bg1"/>
                </a:solidFill>
                <a:latin typeface="Tahoma" panose="020B0604030504040204" pitchFamily="34" charset="0"/>
              </a:rPr>
              <a:t>Spiritual Power and Conviction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(vv. 4-5)</a:t>
            </a:r>
          </a:p>
          <a:p>
            <a:pPr marL="0" indent="914400" eaLnBrk="1" hangingPunct="1">
              <a:buFontTx/>
              <a:buAutoNum type="romanUcPeriod"/>
            </a:pPr>
            <a:r>
              <a:rPr lang="en-US" altLang="en-US" sz="2900" dirty="0">
                <a:solidFill>
                  <a:schemeClr val="bg1"/>
                </a:solidFill>
                <a:latin typeface="Tahoma" panose="020B0604030504040204" pitchFamily="34" charset="0"/>
              </a:rPr>
              <a:t>Imitation of the Lord  (vv. 6-7)</a:t>
            </a:r>
          </a:p>
          <a:p>
            <a:pPr marL="0" indent="914400" eaLnBrk="1" hangingPunct="1">
              <a:buFontTx/>
              <a:buAutoNum type="romanUcPeriod"/>
            </a:pPr>
            <a:r>
              <a:rPr lang="en-US" altLang="en-US" sz="2900" dirty="0">
                <a:solidFill>
                  <a:schemeClr val="bg1"/>
                </a:solidFill>
                <a:latin typeface="Tahoma" panose="020B0604030504040204" pitchFamily="34" charset="0"/>
              </a:rPr>
              <a:t>Broadcasting the Gospel  (vv. 8)</a:t>
            </a:r>
          </a:p>
          <a:p>
            <a:pPr marL="0" indent="914400" eaLnBrk="1" hangingPunct="1">
              <a:buFontTx/>
              <a:buAutoNum type="romanUcPeriod"/>
            </a:pPr>
            <a:r>
              <a:rPr lang="en-US" altLang="en-US" sz="2900" dirty="0">
                <a:solidFill>
                  <a:schemeClr val="bg1"/>
                </a:solidFill>
                <a:latin typeface="Tahoma" panose="020B0604030504040204" pitchFamily="34" charset="0"/>
              </a:rPr>
              <a:t>Turning From Idols  (v. 9)</a:t>
            </a:r>
          </a:p>
          <a:p>
            <a:pPr marL="0" indent="914400" eaLnBrk="1" hangingPunct="1">
              <a:buFontTx/>
              <a:buAutoNum type="romanUcPeriod"/>
            </a:pPr>
            <a:r>
              <a:rPr lang="en-US" altLang="en-US" sz="2900" dirty="0">
                <a:solidFill>
                  <a:schemeClr val="bg1"/>
                </a:solidFill>
                <a:latin typeface="Tahoma" panose="020B0604030504040204" pitchFamily="34" charset="0"/>
              </a:rPr>
              <a:t>Awaiting the Lord's Return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 10)</a:t>
            </a:r>
            <a:endParaRPr lang="en-US" altLang="en-US" sz="2900" dirty="0">
              <a:solidFill>
                <a:schemeClr val="bg1"/>
              </a:solidFill>
              <a:latin typeface="Tahoma" panose="020B0604030504040204" pitchFamily="34" charset="0"/>
            </a:endParaRPr>
          </a:p>
        </p:txBody>
      </p:sp>
    </p:spTree>
    <p:extLst>
      <p:ext uri="{BB962C8B-B14F-4D97-AF65-F5344CB8AC3E}">
        <p14:creationId xmlns:p14="http://schemas.microsoft.com/office/powerpoint/2010/main" val="380905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914400"/>
            <a:ext cx="8077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500" b="0" u="sng" dirty="0">
                <a:solidFill>
                  <a:srgbClr val="FFFF00"/>
                </a:solidFill>
                <a:latin typeface="Gill Sans Ultra Bold" panose="020B0A02020104020203" pitchFamily="34" charset="0"/>
              </a:rPr>
              <a:t>The</a:t>
            </a:r>
            <a:r>
              <a:rPr lang="en-US" altLang="en-US" sz="6500" b="0" dirty="0">
                <a:solidFill>
                  <a:srgbClr val="FFFF00"/>
                </a:solidFill>
                <a:latin typeface="Gill Sans Ultra Bold" panose="020B0A02020104020203" pitchFamily="34" charset="0"/>
              </a:rPr>
              <a:t> </a:t>
            </a:r>
            <a:r>
              <a:rPr lang="en-US" altLang="en-US" sz="6500" b="0" u="sng" dirty="0">
                <a:solidFill>
                  <a:srgbClr val="FFFF00"/>
                </a:solidFill>
                <a:latin typeface="Gill Sans Ultra Bold" panose="020B0A02020104020203" pitchFamily="34" charset="0"/>
              </a:rPr>
              <a:t>Church</a:t>
            </a:r>
            <a:br>
              <a:rPr lang="en-US" altLang="en-US" sz="6500" b="0" u="sng" dirty="0">
                <a:solidFill>
                  <a:srgbClr val="FFFF00"/>
                </a:solidFill>
                <a:latin typeface="Gill Sans Ultra Bold" panose="020B0A02020104020203" pitchFamily="34" charset="0"/>
              </a:rPr>
            </a:br>
            <a:r>
              <a:rPr lang="en-US" altLang="en-US" sz="2000" b="0" u="sng" dirty="0">
                <a:solidFill>
                  <a:srgbClr val="FFFF00"/>
                </a:solidFill>
                <a:latin typeface="Gill Sans Ultra Bold" panose="020B0A02020104020203" pitchFamily="34" charset="0"/>
              </a:rPr>
              <a:t> </a:t>
            </a:r>
            <a:br>
              <a:rPr lang="en-US" altLang="en-US" sz="6500" b="0" u="sng" dirty="0">
                <a:solidFill>
                  <a:srgbClr val="FFFF00"/>
                </a:solidFill>
                <a:latin typeface="Gill Sans Ultra Bold" panose="020B0A02020104020203" pitchFamily="34" charset="0"/>
              </a:rPr>
            </a:br>
            <a:r>
              <a:rPr lang="en-US" altLang="en-US" sz="6500" b="0" u="sng" dirty="0">
                <a:solidFill>
                  <a:srgbClr val="FFFF00"/>
                </a:solidFill>
                <a:latin typeface="Gill Sans Ultra Bold" panose="020B0A02020104020203" pitchFamily="34" charset="0"/>
              </a:rPr>
              <a:t>of</a:t>
            </a:r>
            <a:r>
              <a:rPr lang="en-US" altLang="en-US" sz="6500" b="0" dirty="0">
                <a:solidFill>
                  <a:srgbClr val="FFFF00"/>
                </a:solidFill>
                <a:latin typeface="Gill Sans Ultra Bold" panose="020B0A02020104020203" pitchFamily="34" charset="0"/>
              </a:rPr>
              <a:t> </a:t>
            </a:r>
            <a:r>
              <a:rPr lang="en-US" altLang="en-US" sz="6500" b="0" u="sng" dirty="0">
                <a:solidFill>
                  <a:srgbClr val="FFFF00"/>
                </a:solidFill>
                <a:latin typeface="Gill Sans Ultra Bold" panose="020B0A02020104020203" pitchFamily="34" charset="0"/>
              </a:rPr>
              <a:t>the</a:t>
            </a:r>
            <a:br>
              <a:rPr lang="en-US" altLang="en-US" sz="6500" b="0" u="sng" dirty="0">
                <a:solidFill>
                  <a:srgbClr val="FFFF00"/>
                </a:solidFill>
                <a:latin typeface="Gill Sans Ultra Bold" panose="020B0A02020104020203" pitchFamily="34" charset="0"/>
              </a:rPr>
            </a:br>
            <a:br>
              <a:rPr lang="en-US" altLang="en-US" sz="2000" b="0" u="sng" dirty="0">
                <a:solidFill>
                  <a:srgbClr val="FFFF00"/>
                </a:solidFill>
                <a:latin typeface="Gill Sans Ultra Bold" panose="020B0A02020104020203" pitchFamily="34" charset="0"/>
              </a:rPr>
            </a:br>
            <a:r>
              <a:rPr lang="en-US" altLang="en-US" sz="6500" b="0" u="sng" dirty="0">
                <a:solidFill>
                  <a:srgbClr val="FFFF00"/>
                </a:solidFill>
                <a:latin typeface="Gill Sans Ultra Bold" panose="020B0A02020104020203" pitchFamily="34" charset="0"/>
              </a:rPr>
              <a:t> Thessalonians</a:t>
            </a:r>
            <a:endParaRPr lang="en-US" altLang="en-US" sz="6500" b="0" u="sng"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60504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533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1:8</a:t>
            </a:r>
          </a:p>
        </p:txBody>
      </p:sp>
      <p:sp>
        <p:nvSpPr>
          <p:cNvPr id="3" name="Rectangle 2"/>
          <p:cNvSpPr>
            <a:spLocks noChangeArrowheads="1"/>
          </p:cNvSpPr>
          <p:nvPr/>
        </p:nvSpPr>
        <p:spPr bwMode="auto">
          <a:xfrm>
            <a:off x="647700" y="18288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“The Lord’s message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rang</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out</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from you.”</a:t>
            </a:r>
          </a:p>
        </p:txBody>
      </p:sp>
    </p:spTree>
    <p:extLst>
      <p:ext uri="{BB962C8B-B14F-4D97-AF65-F5344CB8AC3E}">
        <p14:creationId xmlns:p14="http://schemas.microsoft.com/office/powerpoint/2010/main" val="4162958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00515" y="457200"/>
            <a:ext cx="8229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Real Christians are Not </a:t>
            </a:r>
            <a:r>
              <a:rPr lang="en-US" altLang="en-US" sz="4500" b="0" u="sng" dirty="0">
                <a:solidFill>
                  <a:srgbClr val="FFFF00"/>
                </a:solidFill>
                <a:latin typeface="Gill Sans Ultra Bold" panose="020B0A02020104020203" pitchFamily="34" charset="0"/>
              </a:rPr>
              <a:t>Ashamed</a:t>
            </a:r>
            <a:r>
              <a:rPr lang="en-US" altLang="en-US" sz="4500" b="0" dirty="0">
                <a:solidFill>
                  <a:srgbClr val="FFFF00"/>
                </a:solidFill>
                <a:latin typeface="Gill Sans Ultra Bold" panose="020B0A02020104020203" pitchFamily="34" charset="0"/>
              </a:rPr>
              <a:t> of the </a:t>
            </a:r>
            <a:r>
              <a:rPr lang="en-US" altLang="en-US" sz="4500" b="0" u="sng" dirty="0">
                <a:solidFill>
                  <a:srgbClr val="FFFF00"/>
                </a:solidFill>
                <a:latin typeface="Gill Sans Ultra Bold" panose="020B0A02020104020203" pitchFamily="34" charset="0"/>
              </a:rPr>
              <a:t>Gospel</a:t>
            </a:r>
            <a:endParaRPr lang="en-US" altLang="en-US" sz="4500" b="0" dirty="0">
              <a:solidFill>
                <a:srgbClr val="FFFF00"/>
              </a:solidFill>
              <a:latin typeface="Gill Sans Ultra Bold" panose="020B0A02020104020203" pitchFamily="34" charset="0"/>
            </a:endParaRPr>
          </a:p>
        </p:txBody>
      </p:sp>
      <p:sp>
        <p:nvSpPr>
          <p:cNvPr id="3" name="Rectangle 2"/>
          <p:cNvSpPr>
            <a:spLocks noChangeArrowheads="1"/>
          </p:cNvSpPr>
          <p:nvPr/>
        </p:nvSpPr>
        <p:spPr bwMode="auto">
          <a:xfrm>
            <a:off x="591015" y="3124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“I am not ashamed of the Gospel because it is the power of God for the salvation of everyone who believes.” (Romans 1:16)</a:t>
            </a:r>
          </a:p>
        </p:txBody>
      </p:sp>
    </p:spTree>
    <p:extLst>
      <p:ext uri="{BB962C8B-B14F-4D97-AF65-F5344CB8AC3E}">
        <p14:creationId xmlns:p14="http://schemas.microsoft.com/office/powerpoint/2010/main" val="2705515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27262" y="533400"/>
            <a:ext cx="8503124"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Real Christians Love Others Enough to </a:t>
            </a:r>
            <a:r>
              <a:rPr lang="en-US" altLang="en-US" sz="4500" b="0" u="sng" dirty="0">
                <a:solidFill>
                  <a:srgbClr val="FFFF00"/>
                </a:solidFill>
                <a:latin typeface="Gill Sans Ultra Bold" panose="020B0A02020104020203" pitchFamily="34" charset="0"/>
              </a:rPr>
              <a:t>Rescue</a:t>
            </a:r>
            <a:r>
              <a:rPr lang="en-US" altLang="en-US" sz="4500" b="0" dirty="0">
                <a:solidFill>
                  <a:srgbClr val="FFFF00"/>
                </a:solidFill>
                <a:latin typeface="Gill Sans Ultra Bold" panose="020B0A02020104020203" pitchFamily="34" charset="0"/>
              </a:rPr>
              <a:t> them from destruction</a:t>
            </a:r>
          </a:p>
        </p:txBody>
      </p:sp>
      <p:sp>
        <p:nvSpPr>
          <p:cNvPr id="3" name="Rectangle 2"/>
          <p:cNvSpPr>
            <a:spLocks noChangeArrowheads="1"/>
          </p:cNvSpPr>
          <p:nvPr/>
        </p:nvSpPr>
        <p:spPr bwMode="auto">
          <a:xfrm>
            <a:off x="768824" y="3733800"/>
            <a:ext cx="7620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“Snatch others from the fire and save them.” (Jude 1:23)</a:t>
            </a:r>
          </a:p>
        </p:txBody>
      </p:sp>
    </p:spTree>
    <p:extLst>
      <p:ext uri="{BB962C8B-B14F-4D97-AF65-F5344CB8AC3E}">
        <p14:creationId xmlns:p14="http://schemas.microsoft.com/office/powerpoint/2010/main" val="2644999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a:t>
            </a:r>
          </a:p>
          <a:p>
            <a:pPr algn="ctr" eaLnBrk="1" hangingPunct="1">
              <a:spcBef>
                <a:spcPct val="0"/>
              </a:spcBef>
              <a:buFontTx/>
              <a:buNone/>
            </a:pPr>
            <a:r>
              <a:rPr lang="en-US" altLang="en-US" sz="4000" b="0" dirty="0">
                <a:solidFill>
                  <a:srgbClr val="FFFF00"/>
                </a:solidFill>
                <a:latin typeface="Gill Sans Ultra Bold" panose="020B0A02020104020203" pitchFamily="34" charset="0"/>
              </a:rPr>
              <a:t>I Thessalonians 1:1-10</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8382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914400" eaLnBrk="1" hangingPunct="1">
              <a:buFontTx/>
              <a:buAutoNum type="romanUcPeriod"/>
            </a:pPr>
            <a:r>
              <a:rPr lang="en-US" altLang="en-US" sz="2900" dirty="0">
                <a:solidFill>
                  <a:schemeClr val="bg1"/>
                </a:solidFill>
                <a:latin typeface="Tahoma" panose="020B0604030504040204" pitchFamily="34" charset="0"/>
              </a:rPr>
              <a:t>Working and Enduring  (vv. 2-3)</a:t>
            </a:r>
          </a:p>
          <a:p>
            <a:pPr marL="0" indent="914400" eaLnBrk="1" hangingPunct="1">
              <a:buFontTx/>
              <a:buAutoNum type="romanUcPeriod"/>
            </a:pPr>
            <a:r>
              <a:rPr lang="en-US" altLang="en-US" sz="2900" dirty="0">
                <a:solidFill>
                  <a:schemeClr val="bg1"/>
                </a:solidFill>
                <a:latin typeface="Tahoma" panose="020B0604030504040204" pitchFamily="34" charset="0"/>
              </a:rPr>
              <a:t>Spiritual Power and Conviction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(vv. 4-5)</a:t>
            </a:r>
          </a:p>
          <a:p>
            <a:pPr marL="0" indent="914400" eaLnBrk="1" hangingPunct="1">
              <a:buFontTx/>
              <a:buAutoNum type="romanUcPeriod"/>
            </a:pPr>
            <a:r>
              <a:rPr lang="en-US" altLang="en-US" sz="2900" dirty="0">
                <a:solidFill>
                  <a:schemeClr val="bg1"/>
                </a:solidFill>
                <a:latin typeface="Tahoma" panose="020B0604030504040204" pitchFamily="34" charset="0"/>
              </a:rPr>
              <a:t>Imitation of the Lord  (vv. 6-7)</a:t>
            </a:r>
          </a:p>
          <a:p>
            <a:pPr marL="0" indent="914400" eaLnBrk="1" hangingPunct="1">
              <a:buFontTx/>
              <a:buAutoNum type="romanUcPeriod"/>
            </a:pPr>
            <a:r>
              <a:rPr lang="en-US" altLang="en-US" sz="2900" dirty="0">
                <a:solidFill>
                  <a:schemeClr val="bg1"/>
                </a:solidFill>
                <a:latin typeface="Tahoma" panose="020B0604030504040204" pitchFamily="34" charset="0"/>
              </a:rPr>
              <a:t>Broadcasting the Gospel  (vv. 8)</a:t>
            </a:r>
          </a:p>
          <a:p>
            <a:pPr marL="0" indent="914400" eaLnBrk="1" hangingPunct="1">
              <a:buFontTx/>
              <a:buAutoNum type="romanUcPeriod"/>
            </a:pPr>
            <a:r>
              <a:rPr lang="en-US" altLang="en-US" sz="2900" dirty="0">
                <a:solidFill>
                  <a:schemeClr val="bg1"/>
                </a:solidFill>
                <a:latin typeface="Tahoma" panose="020B0604030504040204" pitchFamily="34" charset="0"/>
              </a:rPr>
              <a:t>Turning From Idols  (v. 9)</a:t>
            </a:r>
          </a:p>
          <a:p>
            <a:pPr marL="0" indent="914400" eaLnBrk="1" hangingPunct="1">
              <a:buFontTx/>
              <a:buAutoNum type="romanUcPeriod"/>
            </a:pPr>
            <a:r>
              <a:rPr lang="en-US" altLang="en-US" sz="2900" dirty="0">
                <a:solidFill>
                  <a:schemeClr val="bg1"/>
                </a:solidFill>
                <a:latin typeface="Tahoma" panose="020B0604030504040204" pitchFamily="34" charset="0"/>
              </a:rPr>
              <a:t>Awaiting the Lord's Return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 10)</a:t>
            </a:r>
            <a:endParaRPr lang="en-US" altLang="en-US" sz="2900" dirty="0">
              <a:solidFill>
                <a:schemeClr val="bg1"/>
              </a:solidFill>
              <a:latin typeface="Tahoma" panose="020B0604030504040204" pitchFamily="34" charset="0"/>
            </a:endParaRPr>
          </a:p>
        </p:txBody>
      </p:sp>
    </p:spTree>
    <p:extLst>
      <p:ext uri="{BB962C8B-B14F-4D97-AF65-F5344CB8AC3E}">
        <p14:creationId xmlns:p14="http://schemas.microsoft.com/office/powerpoint/2010/main" val="188787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524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Idols</a:t>
            </a:r>
          </a:p>
        </p:txBody>
      </p:sp>
    </p:spTree>
    <p:extLst>
      <p:ext uri="{BB962C8B-B14F-4D97-AF65-F5344CB8AC3E}">
        <p14:creationId xmlns:p14="http://schemas.microsoft.com/office/powerpoint/2010/main" val="3832981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1 John 5:21</a:t>
            </a:r>
          </a:p>
        </p:txBody>
      </p:sp>
      <p:sp>
        <p:nvSpPr>
          <p:cNvPr id="3" name="Rectangle 2"/>
          <p:cNvSpPr>
            <a:spLocks noChangeArrowheads="1"/>
          </p:cNvSpPr>
          <p:nvPr/>
        </p:nvSpPr>
        <p:spPr bwMode="auto">
          <a:xfrm>
            <a:off x="781050" y="1828800"/>
            <a:ext cx="75819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Dear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children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keep yourselves from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idols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853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2400" y="1066800"/>
            <a:ext cx="8839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latin typeface="Gill Sans Ultra Bold" panose="020B0A02020104020203" pitchFamily="34" charset="0"/>
              </a:rPr>
              <a:t>Serve the </a:t>
            </a:r>
            <a:r>
              <a:rPr lang="en-US" altLang="en-US" sz="5500" b="0" u="sng" dirty="0">
                <a:solidFill>
                  <a:srgbClr val="FFFF00"/>
                </a:solidFill>
                <a:latin typeface="Gill Sans Ultra Bold" panose="020B0A02020104020203" pitchFamily="34" charset="0"/>
              </a:rPr>
              <a:t>Living</a:t>
            </a:r>
            <a:r>
              <a:rPr lang="en-US" altLang="en-US" sz="5500" b="0" dirty="0">
                <a:solidFill>
                  <a:srgbClr val="FFFF00"/>
                </a:solidFill>
                <a:latin typeface="Gill Sans Ultra Bold" panose="020B0A02020104020203" pitchFamily="34" charset="0"/>
              </a:rPr>
              <a:t> and </a:t>
            </a:r>
            <a:r>
              <a:rPr lang="en-US" altLang="en-US" sz="5500" b="0" u="sng" dirty="0">
                <a:solidFill>
                  <a:srgbClr val="FFFF00"/>
                </a:solidFill>
                <a:latin typeface="Gill Sans Ultra Bold" panose="020B0A02020104020203" pitchFamily="34" charset="0"/>
              </a:rPr>
              <a:t>True</a:t>
            </a:r>
            <a:r>
              <a:rPr lang="en-US" altLang="en-US" sz="5500" b="0" dirty="0">
                <a:solidFill>
                  <a:srgbClr val="FFFF00"/>
                </a:solidFill>
                <a:latin typeface="Gill Sans Ultra Bold" panose="020B0A02020104020203" pitchFamily="34" charset="0"/>
              </a:rPr>
              <a:t> God</a:t>
            </a:r>
          </a:p>
        </p:txBody>
      </p:sp>
    </p:spTree>
    <p:extLst>
      <p:ext uri="{BB962C8B-B14F-4D97-AF65-F5344CB8AC3E}">
        <p14:creationId xmlns:p14="http://schemas.microsoft.com/office/powerpoint/2010/main" val="3785884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a:t>
            </a:r>
          </a:p>
          <a:p>
            <a:pPr algn="ctr" eaLnBrk="1" hangingPunct="1">
              <a:spcBef>
                <a:spcPct val="0"/>
              </a:spcBef>
              <a:buFontTx/>
              <a:buNone/>
            </a:pPr>
            <a:r>
              <a:rPr lang="en-US" altLang="en-US" sz="4000" b="0" dirty="0">
                <a:solidFill>
                  <a:srgbClr val="FFFF00"/>
                </a:solidFill>
                <a:latin typeface="Gill Sans Ultra Bold" panose="020B0A02020104020203" pitchFamily="34" charset="0"/>
              </a:rPr>
              <a:t>I Thessalonians 1:1-10</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8382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914400" eaLnBrk="1" hangingPunct="1">
              <a:buFontTx/>
              <a:buAutoNum type="romanUcPeriod"/>
            </a:pPr>
            <a:r>
              <a:rPr lang="en-US" altLang="en-US" sz="2900" dirty="0">
                <a:solidFill>
                  <a:schemeClr val="bg1"/>
                </a:solidFill>
                <a:latin typeface="Tahoma" panose="020B0604030504040204" pitchFamily="34" charset="0"/>
              </a:rPr>
              <a:t>Working and Enduring  (vv. 2-3)</a:t>
            </a:r>
          </a:p>
          <a:p>
            <a:pPr marL="0" indent="914400" eaLnBrk="1" hangingPunct="1">
              <a:buFontTx/>
              <a:buAutoNum type="romanUcPeriod"/>
            </a:pPr>
            <a:r>
              <a:rPr lang="en-US" altLang="en-US" sz="2900" dirty="0">
                <a:solidFill>
                  <a:schemeClr val="bg1"/>
                </a:solidFill>
                <a:latin typeface="Tahoma" panose="020B0604030504040204" pitchFamily="34" charset="0"/>
              </a:rPr>
              <a:t>Spiritual Power and Conviction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(vv. 4-5)</a:t>
            </a:r>
          </a:p>
          <a:p>
            <a:pPr marL="0" indent="914400" eaLnBrk="1" hangingPunct="1">
              <a:buFontTx/>
              <a:buAutoNum type="romanUcPeriod"/>
            </a:pPr>
            <a:r>
              <a:rPr lang="en-US" altLang="en-US" sz="2900" dirty="0">
                <a:solidFill>
                  <a:schemeClr val="bg1"/>
                </a:solidFill>
                <a:latin typeface="Tahoma" panose="020B0604030504040204" pitchFamily="34" charset="0"/>
              </a:rPr>
              <a:t>Imitation of the Lord  (vv. 6-7)</a:t>
            </a:r>
          </a:p>
          <a:p>
            <a:pPr marL="0" indent="914400" eaLnBrk="1" hangingPunct="1">
              <a:buFontTx/>
              <a:buAutoNum type="romanUcPeriod"/>
            </a:pPr>
            <a:r>
              <a:rPr lang="en-US" altLang="en-US" sz="2900" dirty="0">
                <a:solidFill>
                  <a:schemeClr val="bg1"/>
                </a:solidFill>
                <a:latin typeface="Tahoma" panose="020B0604030504040204" pitchFamily="34" charset="0"/>
              </a:rPr>
              <a:t>Broadcasting the Gospel  (vv. 8)</a:t>
            </a:r>
          </a:p>
          <a:p>
            <a:pPr marL="0" indent="914400" eaLnBrk="1" hangingPunct="1">
              <a:buFontTx/>
              <a:buAutoNum type="romanUcPeriod"/>
            </a:pPr>
            <a:r>
              <a:rPr lang="en-US" altLang="en-US" sz="2900" dirty="0">
                <a:solidFill>
                  <a:schemeClr val="bg1"/>
                </a:solidFill>
                <a:latin typeface="Tahoma" panose="020B0604030504040204" pitchFamily="34" charset="0"/>
              </a:rPr>
              <a:t>Turning From Idols  (v. 9)</a:t>
            </a:r>
          </a:p>
          <a:p>
            <a:pPr marL="0" indent="914400" eaLnBrk="1" hangingPunct="1">
              <a:buFontTx/>
              <a:buAutoNum type="romanUcPeriod"/>
            </a:pPr>
            <a:r>
              <a:rPr lang="en-US" altLang="en-US" sz="2900" dirty="0">
                <a:solidFill>
                  <a:schemeClr val="bg1"/>
                </a:solidFill>
                <a:latin typeface="Tahoma" panose="020B0604030504040204" pitchFamily="34" charset="0"/>
              </a:rPr>
              <a:t>Awaiting the Lord's Return  </a:t>
            </a:r>
            <a:br>
              <a:rPr lang="en-US" altLang="en-US" sz="2900" dirty="0">
                <a:solidFill>
                  <a:schemeClr val="bg1"/>
                </a:solidFill>
                <a:latin typeface="Tahoma" panose="020B0604030504040204" pitchFamily="34" charset="0"/>
              </a:rPr>
            </a:br>
            <a:r>
              <a:rPr lang="en-US" altLang="en-US" sz="2900" dirty="0">
                <a:solidFill>
                  <a:schemeClr val="bg1"/>
                </a:solidFill>
                <a:latin typeface="Tahoma" panose="020B0604030504040204" pitchFamily="34" charset="0"/>
              </a:rPr>
              <a:t>         (v. 10)</a:t>
            </a:r>
            <a:endParaRPr lang="en-US" altLang="en-US" sz="2900" dirty="0">
              <a:solidFill>
                <a:schemeClr val="bg1"/>
              </a:solidFill>
              <a:latin typeface="Tahoma" panose="020B0604030504040204" pitchFamily="34" charset="0"/>
            </a:endParaRPr>
          </a:p>
        </p:txBody>
      </p:sp>
    </p:spTree>
    <p:extLst>
      <p:ext uri="{BB962C8B-B14F-4D97-AF65-F5344CB8AC3E}">
        <p14:creationId xmlns:p14="http://schemas.microsoft.com/office/powerpoint/2010/main" val="107105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295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u="sng" dirty="0">
                <a:solidFill>
                  <a:srgbClr val="FFFF00"/>
                </a:solidFill>
                <a:latin typeface="Gill Sans Ultra Bold" panose="020B0A02020104020203" pitchFamily="34" charset="0"/>
              </a:rPr>
              <a:t>Wait</a:t>
            </a:r>
            <a:r>
              <a:rPr lang="en-US" altLang="en-US" sz="5500" b="0" dirty="0">
                <a:solidFill>
                  <a:srgbClr val="FFFF00"/>
                </a:solidFill>
                <a:latin typeface="Gill Sans Ultra Bold" panose="020B0A02020104020203" pitchFamily="34" charset="0"/>
              </a:rPr>
              <a:t> for His Son from </a:t>
            </a:r>
            <a:r>
              <a:rPr lang="en-US" altLang="en-US" sz="5500" b="0" u="sng" dirty="0">
                <a:solidFill>
                  <a:srgbClr val="FFFF00"/>
                </a:solidFill>
                <a:latin typeface="Gill Sans Ultra Bold" panose="020B0A02020104020203" pitchFamily="34" charset="0"/>
              </a:rPr>
              <a:t>Heaven</a:t>
            </a:r>
          </a:p>
        </p:txBody>
      </p:sp>
    </p:spTree>
    <p:extLst>
      <p:ext uri="{BB962C8B-B14F-4D97-AF65-F5344CB8AC3E}">
        <p14:creationId xmlns:p14="http://schemas.microsoft.com/office/powerpoint/2010/main" val="4288680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1:10</a:t>
            </a:r>
          </a:p>
        </p:txBody>
      </p:sp>
      <p:sp>
        <p:nvSpPr>
          <p:cNvPr id="3" name="Rectangle 2"/>
          <p:cNvSpPr>
            <a:spLocks noChangeArrowheads="1"/>
          </p:cNvSpPr>
          <p:nvPr/>
        </p:nvSpPr>
        <p:spPr bwMode="auto">
          <a:xfrm>
            <a:off x="647700" y="18288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“And to wait for his Son from heaven, whom he raised from the dead--Jesus, who rescues us from the coming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wrath</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004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30523"/>
            <a:ext cx="9144000" cy="5127477"/>
          </a:xfrm>
          <a:prstGeom prst="rect">
            <a:avLst/>
          </a:prstGeom>
        </p:spPr>
      </p:pic>
      <p:sp>
        <p:nvSpPr>
          <p:cNvPr id="3074" name="Rectangle 2"/>
          <p:cNvSpPr>
            <a:spLocks noChangeArrowheads="1"/>
          </p:cNvSpPr>
          <p:nvPr/>
        </p:nvSpPr>
        <p:spPr bwMode="auto">
          <a:xfrm>
            <a:off x="800100" y="3810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Thessalonica</a:t>
            </a:r>
            <a:endParaRPr lang="en-US" altLang="en-US" sz="4000" b="0" u="sng" dirty="0">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82866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2:19</a:t>
            </a:r>
          </a:p>
        </p:txBody>
      </p:sp>
      <p:sp>
        <p:nvSpPr>
          <p:cNvPr id="3" name="Rectangle 2"/>
          <p:cNvSpPr>
            <a:spLocks noChangeArrowheads="1"/>
          </p:cNvSpPr>
          <p:nvPr/>
        </p:nvSpPr>
        <p:spPr bwMode="auto">
          <a:xfrm>
            <a:off x="647700" y="17526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For what is our hope, our joy, or the crown in which we will glory in the presence of our Lord Jesus when he comes? Is it not you?”</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1985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3:13</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May he strengthen your hearts so that you will be blameless and holy in the presence of our God and Father when our Lord Jesus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comes</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with all his holy ones.”</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568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0" dirty="0">
                <a:solidFill>
                  <a:srgbClr val="FFFF00"/>
                </a:solidFill>
                <a:latin typeface="Gill Sans Ultra Bold" panose="020B0A02020104020203" pitchFamily="34" charset="0"/>
              </a:rPr>
              <a:t>1 Thessalonians 4:17-18</a:t>
            </a:r>
          </a:p>
        </p:txBody>
      </p:sp>
      <p:sp>
        <p:nvSpPr>
          <p:cNvPr id="3" name="Rectangle 2"/>
          <p:cNvSpPr>
            <a:spLocks noChangeArrowheads="1"/>
          </p:cNvSpPr>
          <p:nvPr/>
        </p:nvSpPr>
        <p:spPr bwMode="auto">
          <a:xfrm>
            <a:off x="647700" y="18288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After that, we who are still alive and are left will be caught up together with them in the clouds to meet the Lord in the air. And so we will be with the Lord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forever</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Therefore encourage each other with these words.”</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5066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5:23</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May God himself, the God of peace, sanctify you through and through. May your whole spirit, soul and body be kept blameless at the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coming</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of our Lord Jesus Christ.”</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4966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Six Marks of a</a:t>
            </a:r>
            <a:br>
              <a:rPr lang="en-US" altLang="en-US" sz="5000" b="0" dirty="0">
                <a:solidFill>
                  <a:srgbClr val="FFFF00"/>
                </a:solidFill>
                <a:latin typeface="Gill Sans Ultra Bold" panose="020B0A02020104020203" pitchFamily="34" charset="0"/>
              </a:rPr>
            </a:br>
            <a:r>
              <a:rPr lang="en-US" altLang="en-US" sz="5000" b="0" dirty="0">
                <a:solidFill>
                  <a:srgbClr val="FFFF00"/>
                </a:solidFill>
                <a:latin typeface="Gill Sans Ultra Bold" panose="020B0A02020104020203" pitchFamily="34" charset="0"/>
              </a:rPr>
              <a:t>True Christian</a:t>
            </a:r>
          </a:p>
        </p:txBody>
      </p:sp>
      <p:sp>
        <p:nvSpPr>
          <p:cNvPr id="3" name="Rectangle 2"/>
          <p:cNvSpPr>
            <a:spLocks noChangeArrowheads="1"/>
          </p:cNvSpPr>
          <p:nvPr/>
        </p:nvSpPr>
        <p:spPr bwMode="auto">
          <a:xfrm>
            <a:off x="762000" y="2286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Working and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Enduring</a:t>
            </a:r>
          </a:p>
          <a:p>
            <a:pPr marL="514350" indent="-514350" eaLnBrk="1" hangingPunct="1">
              <a:spcBef>
                <a:spcPct val="0"/>
              </a:spcBef>
              <a:buFontTx/>
              <a:buAutoNum type="arabicPeriod"/>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Spiritual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and Conviction</a:t>
            </a:r>
          </a:p>
          <a:p>
            <a:pPr marL="514350" indent="-514350" eaLnBrk="1" hangingPunct="1">
              <a:spcBef>
                <a:spcPct val="0"/>
              </a:spcBef>
              <a:buFontTx/>
              <a:buAutoNum type="arabicPeriod"/>
            </a:pP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Imitation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of the Lord</a:t>
            </a:r>
          </a:p>
          <a:p>
            <a:pPr marL="514350" indent="-514350" eaLnBrk="1" hangingPunct="1">
              <a:spcBef>
                <a:spcPct val="0"/>
              </a:spcBef>
              <a:buFontTx/>
              <a:buAutoNum type="arabicPeriod"/>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Broadcasting the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Gospel</a:t>
            </a:r>
          </a:p>
          <a:p>
            <a:pPr marL="514350" indent="-514350" eaLnBrk="1" hangingPunct="1">
              <a:spcBef>
                <a:spcPct val="0"/>
              </a:spcBef>
              <a:buFontTx/>
              <a:buAutoNum type="arabicPeriod"/>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Turning from </a:t>
            </a: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Idols</a:t>
            </a:r>
          </a:p>
          <a:p>
            <a:pPr marL="514350" indent="-514350" eaLnBrk="1" hangingPunct="1">
              <a:spcBef>
                <a:spcPct val="0"/>
              </a:spcBef>
              <a:buFontTx/>
              <a:buAutoNum type="arabicPeriod"/>
            </a:pPr>
            <a:r>
              <a:rPr lang="en-US" altLang="en-US" u="sng" dirty="0">
                <a:solidFill>
                  <a:schemeClr val="bg1"/>
                </a:solidFill>
                <a:latin typeface="Tahoma" panose="020B0604030504040204" pitchFamily="34" charset="0"/>
                <a:ea typeface="Tahoma" panose="020B0604030504040204" pitchFamily="34" charset="0"/>
                <a:cs typeface="Tahoma" panose="020B0604030504040204" pitchFamily="34" charset="0"/>
              </a:rPr>
              <a:t>Awaiting</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the Lord’s Return</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590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777" r="7114"/>
          <a:stretch/>
        </p:blipFill>
        <p:spPr>
          <a:xfrm>
            <a:off x="-1" y="0"/>
            <a:ext cx="9144001" cy="6858000"/>
          </a:xfrm>
          <a:prstGeom prst="rect">
            <a:avLst/>
          </a:prstGeom>
        </p:spPr>
      </p:pic>
      <p:sp>
        <p:nvSpPr>
          <p:cNvPr id="3" name="Rectangle 2"/>
          <p:cNvSpPr>
            <a:spLocks noChangeArrowheads="1"/>
          </p:cNvSpPr>
          <p:nvPr/>
        </p:nvSpPr>
        <p:spPr bwMode="auto">
          <a:xfrm>
            <a:off x="-152400" y="1752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DEA900"/>
                </a:solidFill>
                <a:latin typeface="Gill Sans Ultra Bold" panose="020B0A02020104020203" pitchFamily="34" charset="0"/>
              </a:rPr>
              <a:t>WHEN </a:t>
            </a:r>
            <a:br>
              <a:rPr lang="en-US" altLang="en-US" sz="7000" b="0" dirty="0">
                <a:solidFill>
                  <a:srgbClr val="DEA900"/>
                </a:solidFill>
                <a:latin typeface="Gill Sans Ultra Bold" panose="020B0A02020104020203" pitchFamily="34" charset="0"/>
              </a:rPr>
            </a:br>
            <a:r>
              <a:rPr lang="en-US" altLang="en-US" sz="7000" b="0" dirty="0">
                <a:solidFill>
                  <a:srgbClr val="DEA900"/>
                </a:solidFill>
                <a:latin typeface="Gill Sans Ultra Bold" panose="020B0A02020104020203" pitchFamily="34" charset="0"/>
              </a:rPr>
              <a:t>HE COMES</a:t>
            </a:r>
          </a:p>
        </p:txBody>
      </p:sp>
      <p:sp>
        <p:nvSpPr>
          <p:cNvPr id="4" name="Rectangle 3"/>
          <p:cNvSpPr>
            <a:spLocks noChangeArrowheads="1"/>
          </p:cNvSpPr>
          <p:nvPr/>
        </p:nvSpPr>
        <p:spPr bwMode="auto">
          <a:xfrm>
            <a:off x="-66910" y="5943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DEA900"/>
                </a:solidFill>
                <a:latin typeface="Impact" panose="020B0806030902050204" pitchFamily="34" charset="0"/>
              </a:rPr>
              <a:t>The First Letter to the Thessalonians</a:t>
            </a:r>
          </a:p>
        </p:txBody>
      </p:sp>
    </p:spTree>
    <p:extLst>
      <p:ext uri="{BB962C8B-B14F-4D97-AF65-F5344CB8AC3E}">
        <p14:creationId xmlns:p14="http://schemas.microsoft.com/office/powerpoint/2010/main" val="21243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3048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u="sng" dirty="0">
                <a:solidFill>
                  <a:srgbClr val="FFFF00"/>
                </a:solidFill>
                <a:latin typeface="Gill Sans Ultra Bold" panose="020B0A02020104020203" pitchFamily="34" charset="0"/>
              </a:rPr>
              <a:t>Macedonia</a:t>
            </a:r>
            <a:endParaRPr lang="en-US" altLang="en-US" sz="4000" b="0" u="sng" dirty="0">
              <a:solidFill>
                <a:schemeClr val="bg1"/>
              </a:solidFill>
              <a:latin typeface="Gill Sans Ultra Bold" panose="020B0A02020104020203" pitchFamily="34" charset="0"/>
            </a:endParaRPr>
          </a:p>
        </p:txBody>
      </p:sp>
      <p:pic>
        <p:nvPicPr>
          <p:cNvPr id="2" name="Picture 1"/>
          <p:cNvPicPr>
            <a:picLocks noChangeAspect="1"/>
          </p:cNvPicPr>
          <p:nvPr/>
        </p:nvPicPr>
        <p:blipFill rotWithShape="1">
          <a:blip r:embed="rId3"/>
          <a:srcRect t="12310" b="5243"/>
          <a:stretch/>
        </p:blipFill>
        <p:spPr>
          <a:xfrm>
            <a:off x="0" y="1524000"/>
            <a:ext cx="9144000" cy="5334000"/>
          </a:xfrm>
          <a:prstGeom prst="rect">
            <a:avLst/>
          </a:prstGeom>
        </p:spPr>
      </p:pic>
    </p:spTree>
    <p:extLst>
      <p:ext uri="{BB962C8B-B14F-4D97-AF65-F5344CB8AC3E}">
        <p14:creationId xmlns:p14="http://schemas.microsoft.com/office/powerpoint/2010/main" val="294228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600" y="-1"/>
            <a:ext cx="5738813" cy="6914233"/>
          </a:xfrm>
          <a:prstGeom prst="rect">
            <a:avLst/>
          </a:prstGeom>
        </p:spPr>
      </p:pic>
    </p:spTree>
    <p:extLst>
      <p:ext uri="{BB962C8B-B14F-4D97-AF65-F5344CB8AC3E}">
        <p14:creationId xmlns:p14="http://schemas.microsoft.com/office/powerpoint/2010/main" val="109803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12192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Imprint MT Shadow" panose="04020605060303030202" pitchFamily="82" charset="0"/>
              </a:rPr>
              <a:t>Picture of the riot in Thessalonica (Acts 17)</a:t>
            </a:r>
          </a:p>
          <a:p>
            <a:pPr algn="ctr" eaLnBrk="1" hangingPunct="1">
              <a:spcBef>
                <a:spcPct val="0"/>
              </a:spcBef>
              <a:buFontTx/>
              <a:buNone/>
            </a:pPr>
            <a:r>
              <a:rPr lang="en-US" altLang="en-US" sz="6000" b="0" dirty="0">
                <a:solidFill>
                  <a:srgbClr val="FFFF00"/>
                </a:solidFill>
                <a:latin typeface="Imprint MT Shadow" panose="04020605060303030202" pitchFamily="82" charset="0"/>
              </a:rPr>
              <a:t>Blank with</a:t>
            </a:r>
          </a:p>
          <a:p>
            <a:pPr algn="ctr" eaLnBrk="1" hangingPunct="1">
              <a:spcBef>
                <a:spcPct val="0"/>
              </a:spcBef>
              <a:buFontTx/>
              <a:buNone/>
            </a:pPr>
            <a:r>
              <a:rPr lang="en-US" altLang="en-US" sz="6000" b="0" dirty="0">
                <a:solidFill>
                  <a:srgbClr val="FFFF00"/>
                </a:solidFill>
                <a:latin typeface="Imprint MT Shadow" panose="04020605060303030202" pitchFamily="82" charset="0"/>
              </a:rPr>
              <a:t>“Riot”</a:t>
            </a:r>
            <a:endParaRPr lang="en-US" altLang="en-US" sz="4000" b="0" dirty="0">
              <a:solidFill>
                <a:schemeClr val="bg1"/>
              </a:solidFill>
              <a:latin typeface="Imprint MT Shadow" panose="04020605060303030202" pitchFamily="82" charset="0"/>
            </a:endParaRPr>
          </a:p>
        </p:txBody>
      </p:sp>
      <p:pic>
        <p:nvPicPr>
          <p:cNvPr id="2" name="Picture 1"/>
          <p:cNvPicPr>
            <a:picLocks noChangeAspect="1"/>
          </p:cNvPicPr>
          <p:nvPr/>
        </p:nvPicPr>
        <p:blipFill>
          <a:blip r:embed="rId3"/>
          <a:stretch>
            <a:fillRect/>
          </a:stretch>
        </p:blipFill>
        <p:spPr>
          <a:xfrm>
            <a:off x="-16728" y="-69695"/>
            <a:ext cx="9236927" cy="6927695"/>
          </a:xfrm>
          <a:prstGeom prst="rect">
            <a:avLst/>
          </a:prstGeom>
        </p:spPr>
      </p:pic>
    </p:spTree>
    <p:extLst>
      <p:ext uri="{BB962C8B-B14F-4D97-AF65-F5344CB8AC3E}">
        <p14:creationId xmlns:p14="http://schemas.microsoft.com/office/powerpoint/2010/main" val="116473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12192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Imprint MT Shadow" panose="04020605060303030202" pitchFamily="82" charset="0"/>
              </a:rPr>
              <a:t>Picture of Berea</a:t>
            </a:r>
            <a:endParaRPr lang="en-US" altLang="en-US" sz="4000" b="0" dirty="0">
              <a:solidFill>
                <a:schemeClr val="bg1"/>
              </a:solidFill>
              <a:latin typeface="Imprint MT Shadow" panose="04020605060303030202" pitchFamily="82" charset="0"/>
            </a:endParaRPr>
          </a:p>
        </p:txBody>
      </p:sp>
      <p:pic>
        <p:nvPicPr>
          <p:cNvPr id="2" name="Picture 1"/>
          <p:cNvPicPr>
            <a:picLocks noChangeAspect="1"/>
          </p:cNvPicPr>
          <p:nvPr/>
        </p:nvPicPr>
        <p:blipFill>
          <a:blip r:embed="rId3"/>
          <a:stretch>
            <a:fillRect/>
          </a:stretch>
        </p:blipFill>
        <p:spPr>
          <a:xfrm>
            <a:off x="0" y="685800"/>
            <a:ext cx="9144000" cy="5441795"/>
          </a:xfrm>
          <a:prstGeom prst="rect">
            <a:avLst/>
          </a:prstGeom>
        </p:spPr>
      </p:pic>
    </p:spTree>
    <p:extLst>
      <p:ext uri="{BB962C8B-B14F-4D97-AF65-F5344CB8AC3E}">
        <p14:creationId xmlns:p14="http://schemas.microsoft.com/office/powerpoint/2010/main" val="37676826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46779</TotalTime>
  <Words>952</Words>
  <Application>Microsoft Office PowerPoint</Application>
  <PresentationFormat>On-screen Show (4:3)</PresentationFormat>
  <Paragraphs>194</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Gill Sans Ultra Bold</vt:lpstr>
      <vt:lpstr>Impact</vt:lpstr>
      <vt:lpstr>Imprint MT Shadow</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Community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Manwiller</dc:creator>
  <cp:lastModifiedBy>John</cp:lastModifiedBy>
  <cp:revision>1011</cp:revision>
  <dcterms:created xsi:type="dcterms:W3CDTF">2010-04-07T15:16:13Z</dcterms:created>
  <dcterms:modified xsi:type="dcterms:W3CDTF">2016-11-27T06:08:58Z</dcterms:modified>
</cp:coreProperties>
</file>