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0"/>
  </p:notesMasterIdLst>
  <p:handoutMasterIdLst>
    <p:handoutMasterId r:id="rId51"/>
  </p:handoutMasterIdLst>
  <p:sldIdLst>
    <p:sldId id="857" r:id="rId2"/>
    <p:sldId id="834" r:id="rId3"/>
    <p:sldId id="771" r:id="rId4"/>
    <p:sldId id="969" r:id="rId5"/>
    <p:sldId id="970" r:id="rId6"/>
    <p:sldId id="1036" r:id="rId7"/>
    <p:sldId id="1037" r:id="rId8"/>
    <p:sldId id="1038" r:id="rId9"/>
    <p:sldId id="973" r:id="rId10"/>
    <p:sldId id="1039" r:id="rId11"/>
    <p:sldId id="1040" r:id="rId12"/>
    <p:sldId id="1074" r:id="rId13"/>
    <p:sldId id="1041" r:id="rId14"/>
    <p:sldId id="1042" r:id="rId15"/>
    <p:sldId id="1043" r:id="rId16"/>
    <p:sldId id="1044" r:id="rId17"/>
    <p:sldId id="1045" r:id="rId18"/>
    <p:sldId id="1046" r:id="rId19"/>
    <p:sldId id="1047" r:id="rId20"/>
    <p:sldId id="1075" r:id="rId21"/>
    <p:sldId id="1050" r:id="rId22"/>
    <p:sldId id="1003" r:id="rId23"/>
    <p:sldId id="1052" r:id="rId24"/>
    <p:sldId id="1076" r:id="rId25"/>
    <p:sldId id="1054" r:id="rId26"/>
    <p:sldId id="1055" r:id="rId27"/>
    <p:sldId id="1080" r:id="rId28"/>
    <p:sldId id="1081" r:id="rId29"/>
    <p:sldId id="1056" r:id="rId30"/>
    <p:sldId id="1057" r:id="rId31"/>
    <p:sldId id="1058" r:id="rId32"/>
    <p:sldId id="1059" r:id="rId33"/>
    <p:sldId id="1077" r:id="rId34"/>
    <p:sldId id="1061" r:id="rId35"/>
    <p:sldId id="1004" r:id="rId36"/>
    <p:sldId id="1062" r:id="rId37"/>
    <p:sldId id="1063" r:id="rId38"/>
    <p:sldId id="1078" r:id="rId39"/>
    <p:sldId id="1065" r:id="rId40"/>
    <p:sldId id="1066" r:id="rId41"/>
    <p:sldId id="1067" r:id="rId42"/>
    <p:sldId id="1068" r:id="rId43"/>
    <p:sldId id="1079" r:id="rId44"/>
    <p:sldId id="1070" r:id="rId45"/>
    <p:sldId id="1071" r:id="rId46"/>
    <p:sldId id="1072" r:id="rId47"/>
    <p:sldId id="1073" r:id="rId48"/>
    <p:sldId id="1030" r:id="rId49"/>
  </p:sldIdLst>
  <p:sldSz cx="9144000" cy="6858000" type="screen4x3"/>
  <p:notesSz cx="7007225" cy="9288463"/>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a:srgbClr val="814F1D"/>
    <a:srgbClr val="A96329"/>
    <a:srgbClr val="AC4626"/>
    <a:srgbClr val="A26130"/>
    <a:srgbClr val="000000"/>
    <a:srgbClr val="231B0F"/>
    <a:srgbClr val="C17339"/>
    <a:srgbClr val="C3A476"/>
    <a:srgbClr val="685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2" autoAdjust="0"/>
    <p:restoredTop sz="38169" autoAdjust="0"/>
  </p:normalViewPr>
  <p:slideViewPr>
    <p:cSldViewPr>
      <p:cViewPr varScale="1">
        <p:scale>
          <a:sx n="86" d="100"/>
          <a:sy n="86" d="100"/>
        </p:scale>
        <p:origin x="12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5" name="Rectangle 3"/>
          <p:cNvSpPr>
            <a:spLocks noGrp="1" noChangeArrowheads="1"/>
          </p:cNvSpPr>
          <p:nvPr>
            <p:ph type="dt" sz="quarter"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b="0">
                <a:latin typeface="Arial" charset="0"/>
                <a:cs typeface="+mn-cs"/>
              </a:defRPr>
            </a:lvl1pPr>
          </a:lstStyle>
          <a:p>
            <a:pPr>
              <a:defRPr/>
            </a:pPr>
            <a:endParaRPr lang="en-US" altLang="en-US"/>
          </a:p>
        </p:txBody>
      </p:sp>
      <p:sp>
        <p:nvSpPr>
          <p:cNvPr id="151556" name="Rectangle 4"/>
          <p:cNvSpPr>
            <a:spLocks noGrp="1" noChangeArrowheads="1"/>
          </p:cNvSpPr>
          <p:nvPr>
            <p:ph type="ftr" sz="quarter" idx="2"/>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7" name="Rectangle 5"/>
          <p:cNvSpPr>
            <a:spLocks noGrp="1" noChangeArrowheads="1"/>
          </p:cNvSpPr>
          <p:nvPr>
            <p:ph type="sldNum" sz="quarter" idx="3"/>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b="0"/>
            </a:lvl1pPr>
          </a:lstStyle>
          <a:p>
            <a:fld id="{EF6752F0-D904-4508-B33B-9A3A71CCA98B}" type="slidenum">
              <a:rPr lang="en-US" altLang="en-US"/>
              <a:pPr/>
              <a:t>‹#›</a:t>
            </a:fld>
            <a:endParaRPr lang="en-US" altLang="en-US"/>
          </a:p>
        </p:txBody>
      </p:sp>
    </p:spTree>
    <p:extLst>
      <p:ext uri="{BB962C8B-B14F-4D97-AF65-F5344CB8AC3E}">
        <p14:creationId xmlns:p14="http://schemas.microsoft.com/office/powerpoint/2010/main" val="162507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r" defTabSz="931863">
              <a:defRPr sz="1200" b="0">
                <a:latin typeface="Arial" charset="0"/>
                <a:cs typeface="+mn-cs"/>
              </a:defRPr>
            </a:lvl1pPr>
          </a:lstStyle>
          <a:p>
            <a:pPr>
              <a:defRPr/>
            </a:pPr>
            <a:endParaRPr lang="en-US" altLang="en-US"/>
          </a:p>
        </p:txBody>
      </p:sp>
      <p:sp>
        <p:nvSpPr>
          <p:cNvPr id="67588" name="Rectangle 4"/>
          <p:cNvSpPr>
            <a:spLocks noGrp="1" noRot="1" noChangeAspect="1" noChangeArrowheads="1" noTextEdit="1"/>
          </p:cNvSpPr>
          <p:nvPr>
            <p:ph type="sldImg" idx="2"/>
          </p:nvPr>
        </p:nvSpPr>
        <p:spPr bwMode="auto">
          <a:xfrm>
            <a:off x="1182688" y="696913"/>
            <a:ext cx="4643437"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0088" y="4411663"/>
            <a:ext cx="5607050"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r" defTabSz="931863">
              <a:defRPr sz="1200" b="0"/>
            </a:lvl1pPr>
          </a:lstStyle>
          <a:p>
            <a:fld id="{92C2502B-7CF6-4916-BA59-893D98F5B90D}" type="slidenum">
              <a:rPr lang="en-US" altLang="en-US"/>
              <a:pPr/>
              <a:t>‹#›</a:t>
            </a:fld>
            <a:endParaRPr lang="en-US" altLang="en-US"/>
          </a:p>
        </p:txBody>
      </p:sp>
    </p:spTree>
    <p:extLst>
      <p:ext uri="{BB962C8B-B14F-4D97-AF65-F5344CB8AC3E}">
        <p14:creationId xmlns:p14="http://schemas.microsoft.com/office/powerpoint/2010/main" val="346552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FD1722DB-A591-4C5B-8EE3-C9C931579CFD}" type="slidenum">
              <a:rPr lang="en-US" altLang="en-US" b="0"/>
              <a:pPr algn="r" eaLnBrk="1" hangingPunct="1"/>
              <a:t>1</a:t>
            </a:fld>
            <a:endParaRPr lang="en-US" altLang="en-US"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300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10</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6714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13</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14</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17</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18</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19</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20</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13510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22</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23</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9640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27</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29909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28</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40367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29</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CC1FC02-EA6A-4D56-9586-C83FB7F6888C}" type="slidenum">
              <a:rPr lang="en-US" altLang="en-US" b="0"/>
              <a:pPr algn="r" eaLnBrk="1" hangingPunct="1"/>
              <a:t>3</a:t>
            </a:fld>
            <a:endParaRPr lang="en-US" altLang="en-US"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588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30</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32</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19662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34</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37</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2458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39</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40</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42</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43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00430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44</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46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47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FD1722DB-A591-4C5B-8EE3-C9C931579CFD}" type="slidenum">
              <a:rPr lang="en-US" altLang="en-US" b="0"/>
              <a:pPr algn="r" eaLnBrk="1" hangingPunct="1"/>
              <a:t>48</a:t>
            </a:fld>
            <a:endParaRPr lang="en-US" altLang="en-US"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5626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5</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6</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7</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8</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9</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D746527-C7ED-4C2A-827F-ACDC34302797}" type="slidenum">
              <a:rPr lang="en-US" altLang="en-US"/>
              <a:pPr/>
              <a:t>‹#›</a:t>
            </a:fld>
            <a:endParaRPr lang="en-US" altLang="en-US"/>
          </a:p>
        </p:txBody>
      </p:sp>
    </p:spTree>
    <p:extLst>
      <p:ext uri="{BB962C8B-B14F-4D97-AF65-F5344CB8AC3E}">
        <p14:creationId xmlns:p14="http://schemas.microsoft.com/office/powerpoint/2010/main" val="231190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1D8A1EF-26DF-41C5-8413-F2CF480DE20C}" type="slidenum">
              <a:rPr lang="en-US" altLang="en-US"/>
              <a:pPr/>
              <a:t>‹#›</a:t>
            </a:fld>
            <a:endParaRPr lang="en-US" altLang="en-US"/>
          </a:p>
        </p:txBody>
      </p:sp>
    </p:spTree>
    <p:extLst>
      <p:ext uri="{BB962C8B-B14F-4D97-AF65-F5344CB8AC3E}">
        <p14:creationId xmlns:p14="http://schemas.microsoft.com/office/powerpoint/2010/main" val="397891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69906FB-F898-43A6-8EDC-E1DD39ADFF47}" type="slidenum">
              <a:rPr lang="en-US" altLang="en-US"/>
              <a:pPr/>
              <a:t>‹#›</a:t>
            </a:fld>
            <a:endParaRPr lang="en-US" altLang="en-US"/>
          </a:p>
        </p:txBody>
      </p:sp>
    </p:spTree>
    <p:extLst>
      <p:ext uri="{BB962C8B-B14F-4D97-AF65-F5344CB8AC3E}">
        <p14:creationId xmlns:p14="http://schemas.microsoft.com/office/powerpoint/2010/main" val="299410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D8B4A0-1282-4F1F-B302-4A030B3CC63A}" type="slidenum">
              <a:rPr lang="en-US" altLang="en-US"/>
              <a:pPr/>
              <a:t>‹#›</a:t>
            </a:fld>
            <a:endParaRPr lang="en-US" altLang="en-US"/>
          </a:p>
        </p:txBody>
      </p:sp>
    </p:spTree>
    <p:extLst>
      <p:ext uri="{BB962C8B-B14F-4D97-AF65-F5344CB8AC3E}">
        <p14:creationId xmlns:p14="http://schemas.microsoft.com/office/powerpoint/2010/main" val="281019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9BBF139-5559-40C8-9B31-327BC3F3CB6B}" type="slidenum">
              <a:rPr lang="en-US" altLang="en-US"/>
              <a:pPr/>
              <a:t>‹#›</a:t>
            </a:fld>
            <a:endParaRPr lang="en-US" altLang="en-US"/>
          </a:p>
        </p:txBody>
      </p:sp>
    </p:spTree>
    <p:extLst>
      <p:ext uri="{BB962C8B-B14F-4D97-AF65-F5344CB8AC3E}">
        <p14:creationId xmlns:p14="http://schemas.microsoft.com/office/powerpoint/2010/main" val="55379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A9806DB-CF53-41E0-B7EC-FCCC6940EFAC}" type="slidenum">
              <a:rPr lang="en-US" altLang="en-US"/>
              <a:pPr/>
              <a:t>‹#›</a:t>
            </a:fld>
            <a:endParaRPr lang="en-US" altLang="en-US"/>
          </a:p>
        </p:txBody>
      </p:sp>
    </p:spTree>
    <p:extLst>
      <p:ext uri="{BB962C8B-B14F-4D97-AF65-F5344CB8AC3E}">
        <p14:creationId xmlns:p14="http://schemas.microsoft.com/office/powerpoint/2010/main" val="105488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9AF32C6-B79D-448C-A4BC-56E6347C9771}" type="slidenum">
              <a:rPr lang="en-US" altLang="en-US"/>
              <a:pPr/>
              <a:t>‹#›</a:t>
            </a:fld>
            <a:endParaRPr lang="en-US" altLang="en-US"/>
          </a:p>
        </p:txBody>
      </p:sp>
    </p:spTree>
    <p:extLst>
      <p:ext uri="{BB962C8B-B14F-4D97-AF65-F5344CB8AC3E}">
        <p14:creationId xmlns:p14="http://schemas.microsoft.com/office/powerpoint/2010/main" val="27138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3A1347A-FE2E-4600-9892-4ABD769B6CD0}" type="slidenum">
              <a:rPr lang="en-US" altLang="en-US"/>
              <a:pPr/>
              <a:t>‹#›</a:t>
            </a:fld>
            <a:endParaRPr lang="en-US" altLang="en-US"/>
          </a:p>
        </p:txBody>
      </p:sp>
    </p:spTree>
    <p:extLst>
      <p:ext uri="{BB962C8B-B14F-4D97-AF65-F5344CB8AC3E}">
        <p14:creationId xmlns:p14="http://schemas.microsoft.com/office/powerpoint/2010/main" val="230558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F0E6F6B-3047-44BD-9635-1CEE1331F7D5}" type="slidenum">
              <a:rPr lang="en-US" altLang="en-US"/>
              <a:pPr/>
              <a:t>‹#›</a:t>
            </a:fld>
            <a:endParaRPr lang="en-US" altLang="en-US"/>
          </a:p>
        </p:txBody>
      </p:sp>
    </p:spTree>
    <p:extLst>
      <p:ext uri="{BB962C8B-B14F-4D97-AF65-F5344CB8AC3E}">
        <p14:creationId xmlns:p14="http://schemas.microsoft.com/office/powerpoint/2010/main" val="6338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CCC03A5-D6B2-42F3-8B9A-FEBDA910E9D0}" type="slidenum">
              <a:rPr lang="en-US" altLang="en-US"/>
              <a:pPr/>
              <a:t>‹#›</a:t>
            </a:fld>
            <a:endParaRPr lang="en-US" altLang="en-US"/>
          </a:p>
        </p:txBody>
      </p:sp>
    </p:spTree>
    <p:extLst>
      <p:ext uri="{BB962C8B-B14F-4D97-AF65-F5344CB8AC3E}">
        <p14:creationId xmlns:p14="http://schemas.microsoft.com/office/powerpoint/2010/main" val="34225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9F5CF1-D80A-49EF-9E16-43F9047FA01E}" type="slidenum">
              <a:rPr lang="en-US" altLang="en-US"/>
              <a:pPr/>
              <a:t>‹#›</a:t>
            </a:fld>
            <a:endParaRPr lang="en-US" altLang="en-US"/>
          </a:p>
        </p:txBody>
      </p:sp>
    </p:spTree>
    <p:extLst>
      <p:ext uri="{BB962C8B-B14F-4D97-AF65-F5344CB8AC3E}">
        <p14:creationId xmlns:p14="http://schemas.microsoft.com/office/powerpoint/2010/main" val="159908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002060"/>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a:defRPr/>
            </a:pPr>
            <a:endParaRPr lang="en-US" alt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lt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84AEB2C-926C-44AE-B3C8-5C99810E2C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777" r="7114"/>
          <a:stretch/>
        </p:blipFill>
        <p:spPr>
          <a:xfrm>
            <a:off x="-1" y="0"/>
            <a:ext cx="9144001" cy="6858000"/>
          </a:xfrm>
          <a:prstGeom prst="rect">
            <a:avLst/>
          </a:prstGeom>
        </p:spPr>
      </p:pic>
      <p:sp>
        <p:nvSpPr>
          <p:cNvPr id="3" name="Rectangle 2"/>
          <p:cNvSpPr>
            <a:spLocks noChangeArrowheads="1"/>
          </p:cNvSpPr>
          <p:nvPr/>
        </p:nvSpPr>
        <p:spPr bwMode="auto">
          <a:xfrm>
            <a:off x="-152400" y="1752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0" b="0" dirty="0">
                <a:solidFill>
                  <a:srgbClr val="DEA900"/>
                </a:solidFill>
                <a:latin typeface="Gill Sans Ultra Bold" panose="020B0A02020104020203" pitchFamily="34" charset="0"/>
              </a:rPr>
              <a:t>WHEN </a:t>
            </a:r>
            <a:br>
              <a:rPr lang="en-US" altLang="en-US" sz="7000" b="0" dirty="0">
                <a:solidFill>
                  <a:srgbClr val="DEA900"/>
                </a:solidFill>
                <a:latin typeface="Gill Sans Ultra Bold" panose="020B0A02020104020203" pitchFamily="34" charset="0"/>
              </a:rPr>
            </a:br>
            <a:r>
              <a:rPr lang="en-US" altLang="en-US" sz="7000" b="0" dirty="0">
                <a:solidFill>
                  <a:srgbClr val="DEA900"/>
                </a:solidFill>
                <a:latin typeface="Gill Sans Ultra Bold" panose="020B0A02020104020203" pitchFamily="34" charset="0"/>
              </a:rPr>
              <a:t>HE COMES</a:t>
            </a:r>
          </a:p>
        </p:txBody>
      </p:sp>
      <p:sp>
        <p:nvSpPr>
          <p:cNvPr id="4" name="Rectangle 3"/>
          <p:cNvSpPr>
            <a:spLocks noChangeArrowheads="1"/>
          </p:cNvSpPr>
          <p:nvPr/>
        </p:nvSpPr>
        <p:spPr bwMode="auto">
          <a:xfrm>
            <a:off x="-66910" y="5943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DEA900"/>
                </a:solidFill>
                <a:latin typeface="Impact" panose="020B0806030902050204" pitchFamily="34" charset="0"/>
              </a:rPr>
              <a:t>The First Letter to the Thessalonians</a:t>
            </a:r>
          </a:p>
        </p:txBody>
      </p:sp>
    </p:spTree>
    <p:extLst>
      <p:ext uri="{BB962C8B-B14F-4D97-AF65-F5344CB8AC3E}">
        <p14:creationId xmlns:p14="http://schemas.microsoft.com/office/powerpoint/2010/main" val="297097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Paul’s Gospel Message</a:t>
            </a:r>
          </a:p>
        </p:txBody>
      </p:sp>
      <p:sp>
        <p:nvSpPr>
          <p:cNvPr id="3" name="Rectangle 2"/>
          <p:cNvSpPr>
            <a:spLocks noChangeArrowheads="1"/>
          </p:cNvSpPr>
          <p:nvPr/>
        </p:nvSpPr>
        <p:spPr bwMode="auto">
          <a:xfrm>
            <a:off x="533400" y="14478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We are created by God</a:t>
            </a:r>
          </a:p>
          <a:p>
            <a:pPr marL="457200" indent="-457200" eaLnBrk="1" hangingPunct="1">
              <a:spcBef>
                <a:spcPct val="0"/>
              </a:spcBef>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We have rebelled against God</a:t>
            </a:r>
          </a:p>
          <a:p>
            <a:pPr marL="457200" indent="-457200" eaLnBrk="1" hangingPunct="1">
              <a:spcBef>
                <a:spcPct val="0"/>
              </a:spcBef>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Our sin puts us under God’s wrath</a:t>
            </a:r>
          </a:p>
          <a:p>
            <a:pPr marL="457200" indent="-457200" eaLnBrk="1" hangingPunct="1">
              <a:spcBef>
                <a:spcPct val="0"/>
              </a:spcBef>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Jesus Christ bore the penalty for our sin</a:t>
            </a:r>
          </a:p>
          <a:p>
            <a:pPr marL="457200" indent="-457200" eaLnBrk="1" hangingPunct="1">
              <a:spcBef>
                <a:spcPct val="0"/>
              </a:spcBef>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The blood of Jesus turns away God’s wrath</a:t>
            </a:r>
          </a:p>
          <a:p>
            <a:pPr marL="457200" indent="-457200" eaLnBrk="1" hangingPunct="1">
              <a:spcBef>
                <a:spcPct val="0"/>
              </a:spcBef>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Those who believe in Jesus Christ will be saved</a:t>
            </a:r>
          </a:p>
          <a:p>
            <a:pPr marL="457200" indent="-457200" eaLnBrk="1" hangingPunct="1">
              <a:spcBef>
                <a:spcPct val="0"/>
              </a:spcBef>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Those who are saved are filled with the Holy Spirit</a:t>
            </a:r>
          </a:p>
          <a:p>
            <a:pPr marL="457200" indent="-457200" eaLnBrk="1" hangingPunct="1">
              <a:spcBef>
                <a:spcPct val="0"/>
              </a:spcBef>
            </a:pPr>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Those filled with the Spirit have the power to live a life pleasing to God</a:t>
            </a:r>
            <a:endParaRPr lang="en-US" altLang="en-US" sz="26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904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90600" y="1295400"/>
            <a:ext cx="72771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Many preachers </a:t>
            </a: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soften</a:t>
            </a: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 the message or </a:t>
            </a: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change</a:t>
            </a: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 the message</a:t>
            </a:r>
          </a:p>
        </p:txBody>
      </p:sp>
    </p:spTree>
    <p:extLst>
      <p:ext uri="{BB962C8B-B14F-4D97-AF65-F5344CB8AC3E}">
        <p14:creationId xmlns:p14="http://schemas.microsoft.com/office/powerpoint/2010/main" val="210700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II</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533400" y="1600200"/>
            <a:ext cx="8305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747713" eaLnBrk="1" hangingPunct="1">
              <a:buFontTx/>
              <a:buAutoNum type="romanUcPeriod"/>
            </a:pPr>
            <a:r>
              <a:rPr lang="en-US" altLang="en-US" sz="2500" dirty="0">
                <a:solidFill>
                  <a:schemeClr val="bg1"/>
                </a:solidFill>
                <a:latin typeface="Tahoma" panose="020B0604030504040204" pitchFamily="34" charset="0"/>
              </a:rPr>
              <a:t>He Dares to Tell You the Gospel  (vv. 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Motive Is Not Self-Serving  (v. 3)</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Desire Is Only to Please God  (vv. 4-6)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Is Willing to Bear the Burden  (vv. 6-9)</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Personal Life Is Pure  (vv. 10-12)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Ministry Bears Mature Fruit  (vv. 13-16)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Longs to Be With His People  (vv. 17-20)</a:t>
            </a:r>
            <a:endParaRPr lang="en-US" altLang="en-US" sz="2500" dirty="0">
              <a:solidFill>
                <a:schemeClr val="bg1"/>
              </a:solidFill>
              <a:latin typeface="Tahoma" panose="020B0604030504040204" pitchFamily="34" charset="0"/>
            </a:endParaRPr>
          </a:p>
        </p:txBody>
      </p:sp>
    </p:spTree>
    <p:extLst>
      <p:ext uri="{BB962C8B-B14F-4D97-AF65-F5344CB8AC3E}">
        <p14:creationId xmlns:p14="http://schemas.microsoft.com/office/powerpoint/2010/main" val="302482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2:3</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The appeal we make does not spring from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error</a:t>
            </a:r>
          </a:p>
        </p:txBody>
      </p:sp>
    </p:spTree>
    <p:extLst>
      <p:ext uri="{BB962C8B-B14F-4D97-AF65-F5344CB8AC3E}">
        <p14:creationId xmlns:p14="http://schemas.microsoft.com/office/powerpoint/2010/main" val="425925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2 Peter 2:1-2</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But there were also false prophets among the people, just as there will be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false teachers</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among you. They will secretly introduce destructive heresies, even denying the sovereign Lord who bought them - bringing swift destruction on themselves. Many will follow their shameful ways and will bring the way of truth into disrepute.” </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196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2:3</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The appeal we make does not spring from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impure motives</a:t>
            </a:r>
          </a:p>
        </p:txBody>
      </p:sp>
    </p:spTree>
    <p:extLst>
      <p:ext uri="{BB962C8B-B14F-4D97-AF65-F5344CB8AC3E}">
        <p14:creationId xmlns:p14="http://schemas.microsoft.com/office/powerpoint/2010/main" val="152024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Philippians 1:15-16</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It is true that some preach Christ out of envy and rivalry, but others out of goodwill. The latter do so in love, knowing that I am put here for the defense of the gospel. The former preach Christ out of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selfish ambition</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not sincerely, supposing that they can stir up trouble for me while I am in chains.”</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36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2:3</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Nor are we trying to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trick</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you</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93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“Trick”</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“The Greek for this word was originally used of a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lure</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for catching fish. It came to be used of any sort of cunning used for profit.”</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3"/>
          <a:srcRect t="12500" b="9375"/>
          <a:stretch/>
        </p:blipFill>
        <p:spPr>
          <a:xfrm>
            <a:off x="1752600" y="3962400"/>
            <a:ext cx="5715000" cy="1905000"/>
          </a:xfrm>
          <a:prstGeom prst="rect">
            <a:avLst/>
          </a:prstGeom>
        </p:spPr>
      </p:pic>
    </p:spTree>
    <p:extLst>
      <p:ext uri="{BB962C8B-B14F-4D97-AF65-F5344CB8AC3E}">
        <p14:creationId xmlns:p14="http://schemas.microsoft.com/office/powerpoint/2010/main" val="414998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2 Corinthians 2:17</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Unlike so many, we do not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peddle</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the word of God for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profit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On the contrary, in Christ we speak before God with sincerity, like men sent from God.”</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654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a:t>
            </a:r>
          </a:p>
          <a:p>
            <a:pPr algn="ctr" eaLnBrk="1" hangingPunct="1">
              <a:spcBef>
                <a:spcPct val="0"/>
              </a:spcBef>
              <a:buFontTx/>
              <a:buNone/>
            </a:pPr>
            <a:r>
              <a:rPr lang="en-US" altLang="en-US" sz="3000" b="0" dirty="0">
                <a:solidFill>
                  <a:schemeClr val="bg1"/>
                </a:solidFill>
                <a:latin typeface="Gill Sans Ultra Bold" panose="020B0A02020104020203" pitchFamily="34" charset="0"/>
              </a:rPr>
              <a:t>The First Letter to the Thessalonians</a:t>
            </a: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eaLnBrk="1" hangingPunct="1">
              <a:buNone/>
            </a:pPr>
            <a:r>
              <a:rPr lang="en-US" altLang="en-US" sz="2500" dirty="0">
                <a:solidFill>
                  <a:srgbClr val="FFFF00"/>
                </a:solidFill>
                <a:latin typeface="Tahoma" panose="020B0604030504040204" pitchFamily="34" charset="0"/>
              </a:rPr>
              <a:t>November 27 </a:t>
            </a:r>
            <a:r>
              <a:rPr lang="en-US" altLang="en-US" sz="2500" dirty="0">
                <a:solidFill>
                  <a:schemeClr val="bg1"/>
                </a:solidFill>
                <a:latin typeface="Tahoma" panose="020B0604030504040204" pitchFamily="34" charset="0"/>
              </a:rPr>
              <a:t>– Chapter One </a:t>
            </a:r>
            <a:br>
              <a:rPr lang="en-US" altLang="en-US" sz="2500" dirty="0">
                <a:solidFill>
                  <a:schemeClr val="bg1"/>
                </a:solidFill>
                <a:latin typeface="Tahoma" panose="020B0604030504040204" pitchFamily="34" charset="0"/>
              </a:rPr>
            </a:br>
            <a:r>
              <a:rPr lang="en-US" altLang="en-US" sz="2500" dirty="0">
                <a:solidFill>
                  <a:schemeClr val="bg1"/>
                </a:solidFill>
                <a:latin typeface="Tahoma" panose="020B0604030504040204" pitchFamily="34" charset="0"/>
              </a:rPr>
              <a:t>“Evidence of True Faith”</a:t>
            </a:r>
          </a:p>
          <a:p>
            <a:pPr marL="0" indent="0" eaLnBrk="1" hangingPunct="1">
              <a:buNone/>
            </a:pPr>
            <a:r>
              <a:rPr lang="en-US" altLang="en-US" sz="2500" dirty="0">
                <a:solidFill>
                  <a:srgbClr val="FFFF00"/>
                </a:solidFill>
                <a:latin typeface="Tahoma" panose="020B0604030504040204" pitchFamily="34" charset="0"/>
              </a:rPr>
              <a:t>December 4 </a:t>
            </a:r>
            <a:r>
              <a:rPr lang="en-US" altLang="en-US" sz="2500" dirty="0">
                <a:solidFill>
                  <a:schemeClr val="bg1"/>
                </a:solidFill>
                <a:latin typeface="Tahoma" panose="020B0604030504040204" pitchFamily="34" charset="0"/>
              </a:rPr>
              <a:t>– Chapter Two</a:t>
            </a:r>
          </a:p>
          <a:p>
            <a:pPr marL="0" indent="0" eaLnBrk="1" hangingPunct="1">
              <a:buNone/>
            </a:pPr>
            <a:r>
              <a:rPr lang="en-US" altLang="en-US" sz="2500" dirty="0">
                <a:solidFill>
                  <a:schemeClr val="bg1"/>
                </a:solidFill>
                <a:latin typeface="Tahoma" panose="020B0604030504040204" pitchFamily="34" charset="0"/>
              </a:rPr>
              <a:t>“Portrait of a Godly Shepherd”</a:t>
            </a:r>
            <a:br>
              <a:rPr lang="en-US" altLang="en-US" sz="2500" dirty="0">
                <a:solidFill>
                  <a:schemeClr val="bg1"/>
                </a:solidFill>
                <a:latin typeface="Tahoma" panose="020B0604030504040204" pitchFamily="34" charset="0"/>
              </a:rPr>
            </a:br>
            <a:r>
              <a:rPr lang="en-US" altLang="en-US" sz="2500" dirty="0">
                <a:solidFill>
                  <a:srgbClr val="FFFF00"/>
                </a:solidFill>
                <a:latin typeface="Tahoma" panose="020B0604030504040204" pitchFamily="34" charset="0"/>
              </a:rPr>
              <a:t>December 11 </a:t>
            </a:r>
            <a:r>
              <a:rPr lang="en-US" altLang="en-US" sz="2500" dirty="0">
                <a:solidFill>
                  <a:schemeClr val="bg1"/>
                </a:solidFill>
                <a:latin typeface="Tahoma" panose="020B0604030504040204" pitchFamily="34" charset="0"/>
              </a:rPr>
              <a:t>– Chapter Three</a:t>
            </a:r>
          </a:p>
          <a:p>
            <a:pPr marL="0" indent="0" eaLnBrk="1" hangingPunct="1">
              <a:buNone/>
            </a:pPr>
            <a:r>
              <a:rPr lang="en-US" altLang="en-US" sz="2500" dirty="0">
                <a:solidFill>
                  <a:schemeClr val="bg1"/>
                </a:solidFill>
                <a:latin typeface="Tahoma" panose="020B0604030504040204" pitchFamily="34" charset="0"/>
              </a:rPr>
              <a:t>“The Connection Among Christians” </a:t>
            </a:r>
          </a:p>
          <a:p>
            <a:pPr marL="0" indent="0" eaLnBrk="1" hangingPunct="1">
              <a:buNone/>
            </a:pPr>
            <a:r>
              <a:rPr lang="en-US" altLang="en-US" sz="2500" dirty="0">
                <a:solidFill>
                  <a:srgbClr val="FFFF00"/>
                </a:solidFill>
                <a:latin typeface="Tahoma" panose="020B0604030504040204" pitchFamily="34" charset="0"/>
              </a:rPr>
              <a:t>December 18 </a:t>
            </a:r>
            <a:r>
              <a:rPr lang="en-US" altLang="en-US" sz="2500" dirty="0">
                <a:solidFill>
                  <a:schemeClr val="bg1"/>
                </a:solidFill>
                <a:latin typeface="Tahoma" panose="020B0604030504040204" pitchFamily="34" charset="0"/>
              </a:rPr>
              <a:t>– Chapter Four</a:t>
            </a:r>
          </a:p>
          <a:p>
            <a:pPr marL="0" indent="0" eaLnBrk="1" hangingPunct="1">
              <a:buNone/>
            </a:pPr>
            <a:r>
              <a:rPr lang="en-US" altLang="en-US" sz="2500" dirty="0">
                <a:solidFill>
                  <a:schemeClr val="bg1"/>
                </a:solidFill>
                <a:latin typeface="Tahoma" panose="020B0604030504040204" pitchFamily="34" charset="0"/>
              </a:rPr>
              <a:t>“Sanctification and Resurrection”</a:t>
            </a:r>
          </a:p>
          <a:p>
            <a:pPr marL="0" indent="0" eaLnBrk="1" hangingPunct="1">
              <a:buNone/>
            </a:pPr>
            <a:r>
              <a:rPr lang="en-US" altLang="en-US" sz="2500" dirty="0">
                <a:solidFill>
                  <a:srgbClr val="FFFF00"/>
                </a:solidFill>
                <a:latin typeface="Tahoma" panose="020B0604030504040204" pitchFamily="34" charset="0"/>
              </a:rPr>
              <a:t>December 25 </a:t>
            </a:r>
            <a:r>
              <a:rPr lang="en-US" altLang="en-US" sz="2500" dirty="0">
                <a:solidFill>
                  <a:schemeClr val="bg1"/>
                </a:solidFill>
                <a:latin typeface="Tahoma" panose="020B0604030504040204" pitchFamily="34" charset="0"/>
              </a:rPr>
              <a:t>– Chapter Five</a:t>
            </a:r>
          </a:p>
          <a:p>
            <a:pPr marL="0" indent="0" eaLnBrk="1" hangingPunct="1">
              <a:buNone/>
            </a:pPr>
            <a:r>
              <a:rPr lang="en-US" altLang="en-US" sz="2500" dirty="0">
                <a:solidFill>
                  <a:schemeClr val="bg1"/>
                </a:solidFill>
                <a:latin typeface="Tahoma" panose="020B0604030504040204" pitchFamily="34" charset="0"/>
              </a:rPr>
              <a:t>“Ready for the Lord’s Return </a:t>
            </a:r>
          </a:p>
        </p:txBody>
      </p:sp>
    </p:spTree>
    <p:extLst>
      <p:ext uri="{BB962C8B-B14F-4D97-AF65-F5344CB8AC3E}">
        <p14:creationId xmlns:p14="http://schemas.microsoft.com/office/powerpoint/2010/main" val="35539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II</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533400" y="1600200"/>
            <a:ext cx="8305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747713" eaLnBrk="1" hangingPunct="1">
              <a:buFontTx/>
              <a:buAutoNum type="romanUcPeriod"/>
            </a:pPr>
            <a:r>
              <a:rPr lang="en-US" altLang="en-US" sz="2500" dirty="0">
                <a:solidFill>
                  <a:schemeClr val="bg1"/>
                </a:solidFill>
                <a:latin typeface="Tahoma" panose="020B0604030504040204" pitchFamily="34" charset="0"/>
              </a:rPr>
              <a:t>He Dares to Tell You the Gospel  (vv. 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Motive Is Not Self-Serving  (v. 3)</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Desire Is Only to Please God  (vv. 4-6)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Is Willing to Bear the Burden  (vv. 6-9)</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Personal Life Is Pure  (vv. 10-12)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Ministry Bears Mature Fruit  (vv. 13-16)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Longs to Be With His People  (vv. 17-20)</a:t>
            </a:r>
            <a:endParaRPr lang="en-US" altLang="en-US" sz="2500" dirty="0">
              <a:solidFill>
                <a:schemeClr val="bg1"/>
              </a:solidFill>
              <a:latin typeface="Tahoma" panose="020B0604030504040204" pitchFamily="34" charset="0"/>
            </a:endParaRPr>
          </a:p>
        </p:txBody>
      </p:sp>
    </p:spTree>
    <p:extLst>
      <p:ext uri="{BB962C8B-B14F-4D97-AF65-F5344CB8AC3E}">
        <p14:creationId xmlns:p14="http://schemas.microsoft.com/office/powerpoint/2010/main" val="126161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2:4</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Please God</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16314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90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u="sng" dirty="0">
                <a:solidFill>
                  <a:srgbClr val="FFFF00"/>
                </a:solidFill>
                <a:latin typeface="Gill Sans Ultra Bold" panose="020B0A02020104020203" pitchFamily="34" charset="0"/>
              </a:rPr>
              <a:t>Flattery</a:t>
            </a:r>
            <a:br>
              <a:rPr lang="en-US" altLang="en-US" sz="5500" b="0" u="sng" dirty="0">
                <a:solidFill>
                  <a:srgbClr val="FFFF00"/>
                </a:solidFill>
                <a:latin typeface="Gill Sans Ultra Bold" panose="020B0A02020104020203" pitchFamily="34" charset="0"/>
              </a:rPr>
            </a:br>
            <a:endParaRPr lang="en-US" altLang="en-US" sz="500" b="0" u="sng" dirty="0">
              <a:solidFill>
                <a:srgbClr val="FFFF00"/>
              </a:solidFill>
              <a:latin typeface="Gill Sans Ultra Bold" panose="020B0A02020104020203" pitchFamily="34" charset="0"/>
            </a:endParaRPr>
          </a:p>
          <a:p>
            <a:pPr algn="ctr" eaLnBrk="1" hangingPunct="1">
              <a:spcBef>
                <a:spcPct val="0"/>
              </a:spcBef>
              <a:buFontTx/>
              <a:buNone/>
            </a:pPr>
            <a:r>
              <a:rPr lang="en-US" altLang="en-US" sz="5500" b="0" u="sng" dirty="0">
                <a:solidFill>
                  <a:schemeClr val="bg1"/>
                </a:solidFill>
                <a:latin typeface="Gill Sans Ultra Bold" panose="020B0A02020104020203" pitchFamily="34" charset="0"/>
              </a:rPr>
              <a:t>Greed</a:t>
            </a:r>
            <a:br>
              <a:rPr lang="en-US" altLang="en-US" sz="5500" b="0" u="sng" dirty="0">
                <a:solidFill>
                  <a:schemeClr val="bg1"/>
                </a:solidFill>
                <a:latin typeface="Gill Sans Ultra Bold" panose="020B0A02020104020203" pitchFamily="34" charset="0"/>
              </a:rPr>
            </a:br>
            <a:endParaRPr lang="en-US" altLang="en-US" sz="500" b="0" u="sng" dirty="0">
              <a:solidFill>
                <a:schemeClr val="bg1"/>
              </a:solidFill>
              <a:latin typeface="Gill Sans Ultra Bold" panose="020B0A02020104020203" pitchFamily="34" charset="0"/>
            </a:endParaRPr>
          </a:p>
          <a:p>
            <a:pPr algn="ctr" eaLnBrk="1" hangingPunct="1">
              <a:spcBef>
                <a:spcPct val="0"/>
              </a:spcBef>
              <a:buFontTx/>
              <a:buNone/>
            </a:pPr>
            <a:r>
              <a:rPr lang="en-US" altLang="en-US" sz="5500" b="0" u="sng" dirty="0">
                <a:solidFill>
                  <a:srgbClr val="FFFF00"/>
                </a:solidFill>
                <a:latin typeface="Gill Sans Ultra Bold" panose="020B0A02020104020203" pitchFamily="34" charset="0"/>
              </a:rPr>
              <a:t>Praise</a:t>
            </a:r>
          </a:p>
        </p:txBody>
      </p:sp>
    </p:spTree>
    <p:extLst>
      <p:ext uri="{BB962C8B-B14F-4D97-AF65-F5344CB8AC3E}">
        <p14:creationId xmlns:p14="http://schemas.microsoft.com/office/powerpoint/2010/main" val="168161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90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solidFill>
                  <a:srgbClr val="FFFF00"/>
                </a:solidFill>
                <a:latin typeface="Gill Sans Ultra Bold" panose="020B0A02020104020203" pitchFamily="34" charset="0"/>
              </a:rPr>
              <a:t>“Praise” =</a:t>
            </a:r>
          </a:p>
          <a:p>
            <a:pPr algn="ctr" eaLnBrk="1" hangingPunct="1">
              <a:spcBef>
                <a:spcPct val="0"/>
              </a:spcBef>
              <a:buFontTx/>
              <a:buNone/>
            </a:pPr>
            <a:r>
              <a:rPr lang="en-US" altLang="en-US" sz="6000" b="0" dirty="0">
                <a:solidFill>
                  <a:schemeClr val="bg1"/>
                </a:solidFill>
                <a:latin typeface="Gill Sans Ultra Bold" panose="020B0A02020104020203" pitchFamily="34" charset="0"/>
              </a:rPr>
              <a:t>“</a:t>
            </a:r>
            <a:r>
              <a:rPr lang="en-US" altLang="en-US" sz="6000" b="0" u="sng" dirty="0">
                <a:solidFill>
                  <a:schemeClr val="bg1"/>
                </a:solidFill>
                <a:latin typeface="Gill Sans Ultra Bold" panose="020B0A02020104020203" pitchFamily="34" charset="0"/>
              </a:rPr>
              <a:t>Glory</a:t>
            </a:r>
            <a:r>
              <a:rPr lang="en-US" altLang="en-US" sz="6000" b="0" dirty="0">
                <a:solidFill>
                  <a:schemeClr val="bg1"/>
                </a:solidFill>
                <a:latin typeface="Gill Sans Ultra Bold" panose="020B0A02020104020203" pitchFamily="34" charset="0"/>
              </a:rPr>
              <a:t>”</a:t>
            </a:r>
          </a:p>
        </p:txBody>
      </p:sp>
    </p:spTree>
    <p:extLst>
      <p:ext uri="{BB962C8B-B14F-4D97-AF65-F5344CB8AC3E}">
        <p14:creationId xmlns:p14="http://schemas.microsoft.com/office/powerpoint/2010/main" val="1837804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II</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533400" y="1600200"/>
            <a:ext cx="8305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747713" eaLnBrk="1" hangingPunct="1">
              <a:buFontTx/>
              <a:buAutoNum type="romanUcPeriod"/>
            </a:pPr>
            <a:r>
              <a:rPr lang="en-US" altLang="en-US" sz="2500" dirty="0">
                <a:solidFill>
                  <a:schemeClr val="bg1"/>
                </a:solidFill>
                <a:latin typeface="Tahoma" panose="020B0604030504040204" pitchFamily="34" charset="0"/>
              </a:rPr>
              <a:t>He Dares to Tell You the Gospel  (vv. 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Motive Is Not Self-Serving  (v. 3)</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Desire Is Only to Please God  (vv. 4-6)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Is Willing to Bear the Burden  (vv. 6-9)</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Personal Life Is Pure  (vv. 10-12)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Ministry Bears Mature Fruit  (vv. 13-16)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Longs to Be With His People  (vv. 17-20)</a:t>
            </a:r>
            <a:endParaRPr lang="en-US" altLang="en-US" sz="2500" dirty="0">
              <a:solidFill>
                <a:schemeClr val="bg1"/>
              </a:solidFill>
              <a:latin typeface="Tahoma" panose="020B0604030504040204" pitchFamily="34" charset="0"/>
            </a:endParaRPr>
          </a:p>
        </p:txBody>
      </p:sp>
    </p:spTree>
    <p:extLst>
      <p:ext uri="{BB962C8B-B14F-4D97-AF65-F5344CB8AC3E}">
        <p14:creationId xmlns:p14="http://schemas.microsoft.com/office/powerpoint/2010/main" val="287524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2:6</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“As apostles of Christ we could have been a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burden</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to you.”</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0749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Corinthians 9:11-15</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If we have sown spiritual seed among you, is it too much if we reap a material harvest from you? If others have this right of support from you, shouldn't we have it all the more? But we did not use this right. On the contrary, we put up with anything rather than hinder the gospel of Christ…</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7870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Corinthians 9:11-15</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Don't you know that those who work in the temple get their food from the temple, and those who serve at the altar share in what is offered on the altar? In the same way, the Lord has commanded that those who preach the gospel should receive their living from the gospel…</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4562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Corinthians 9:11-15</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But I have not used any of these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rights</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And I am not writing this in the hope that you will do such things for me. I would rather die than have anyone deprive me of this boast.” </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056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2:7</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As apostles of Christ we could have been a burden to you, but we were gentle among you, like a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mother</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caring for her little children.”</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575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0" y="1143000"/>
            <a:ext cx="7543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Evidence of True </a:t>
            </a:r>
            <a:r>
              <a:rPr lang="en-US" altLang="en-US" sz="4500" b="0" u="sng" dirty="0">
                <a:solidFill>
                  <a:srgbClr val="FFFF00"/>
                </a:solidFill>
                <a:latin typeface="Gill Sans Ultra Bold" panose="020B0A02020104020203" pitchFamily="34" charset="0"/>
              </a:rPr>
              <a:t>Faith</a:t>
            </a:r>
          </a:p>
          <a:p>
            <a:pPr algn="ctr" eaLnBrk="1" hangingPunct="1">
              <a:spcBef>
                <a:spcPct val="0"/>
              </a:spcBef>
              <a:buFontTx/>
              <a:buNone/>
            </a:pPr>
            <a:endParaRPr lang="en-US" altLang="en-US" sz="4500" b="0" dirty="0">
              <a:solidFill>
                <a:srgbClr val="FFFF00"/>
              </a:solidFill>
              <a:latin typeface="Gill Sans Ultra Bold" panose="020B0A02020104020203" pitchFamily="34" charset="0"/>
            </a:endParaRPr>
          </a:p>
          <a:p>
            <a:pPr algn="ctr" eaLnBrk="1" hangingPunct="1">
              <a:spcBef>
                <a:spcPct val="0"/>
              </a:spcBef>
              <a:buFontTx/>
              <a:buNone/>
            </a:pPr>
            <a:r>
              <a:rPr lang="en-US" altLang="en-US" sz="4500" b="0" dirty="0">
                <a:solidFill>
                  <a:srgbClr val="FFFF00"/>
                </a:solidFill>
                <a:latin typeface="Gill Sans Ultra Bold" panose="020B0A02020104020203" pitchFamily="34" charset="0"/>
              </a:rPr>
              <a:t>Portrait of a Godly </a:t>
            </a:r>
            <a:r>
              <a:rPr lang="en-US" altLang="en-US" sz="4500" b="0" u="sng" dirty="0">
                <a:solidFill>
                  <a:srgbClr val="FFFF00"/>
                </a:solidFill>
                <a:latin typeface="Gill Sans Ultra Bold" panose="020B0A02020104020203" pitchFamily="34" charset="0"/>
              </a:rPr>
              <a:t>Shepherd</a:t>
            </a:r>
            <a:endParaRPr lang="en-US" altLang="en-US" sz="4500" b="0" u="sng" dirty="0">
              <a:solidFill>
                <a:schemeClr val="bg1"/>
              </a:solidFill>
              <a:latin typeface="Gill Sans Ultra Bold" panose="020B0A020201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050" name="Picture 2" descr="Image result for homeschoo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4825"/>
            <a:ext cx="9144000" cy="514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9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2:8</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“We loved you so much that we were delighted to share with you not only the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gospel</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of God but our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lives</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as well, because you had become so dear to us.”</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9573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2:9</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Surely you remember, brothers, our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toil</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and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hardship</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we worked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night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and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day</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in order not to be a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burden</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to anyone while we preached the gospel of God to you.”</a:t>
            </a: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3769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II</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533400" y="1600200"/>
            <a:ext cx="8305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747713" eaLnBrk="1" hangingPunct="1">
              <a:buFontTx/>
              <a:buAutoNum type="romanUcPeriod"/>
            </a:pPr>
            <a:r>
              <a:rPr lang="en-US" altLang="en-US" sz="2500" dirty="0">
                <a:solidFill>
                  <a:schemeClr val="bg1"/>
                </a:solidFill>
                <a:latin typeface="Tahoma" panose="020B0604030504040204" pitchFamily="34" charset="0"/>
              </a:rPr>
              <a:t>He Dares to Tell You the Gospel  (vv. 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Motive Is Not Self-Serving  (v. 3)</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Desire Is Only to Please God  (vv. 4-6)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Is Willing to Bear the Burden  (vv. 6-9)</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Personal Life Is Pure  (vv. 10-12)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Ministry Bears Mature Fruit  (vv. 13-16)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Longs to Be With His People  (vv. 17-20)</a:t>
            </a:r>
            <a:endParaRPr lang="en-US" altLang="en-US" sz="2500" dirty="0">
              <a:solidFill>
                <a:schemeClr val="bg1"/>
              </a:solidFill>
              <a:latin typeface="Tahoma" panose="020B0604030504040204" pitchFamily="34" charset="0"/>
            </a:endParaRPr>
          </a:p>
        </p:txBody>
      </p:sp>
    </p:spTree>
    <p:extLst>
      <p:ext uri="{BB962C8B-B14F-4D97-AF65-F5344CB8AC3E}">
        <p14:creationId xmlns:p14="http://schemas.microsoft.com/office/powerpoint/2010/main" val="590045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2:10</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Holy</a:t>
            </a:r>
          </a:p>
          <a:p>
            <a:pPr algn="ctr" eaLnBrk="1" hangingPunct="1">
              <a:spcBef>
                <a:spcPct val="0"/>
              </a:spcBef>
              <a:buNone/>
            </a:pP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Righteous</a:t>
            </a:r>
          </a:p>
          <a:p>
            <a:pPr algn="ctr" eaLnBrk="1" hangingPunct="1">
              <a:spcBef>
                <a:spcPct val="0"/>
              </a:spcBef>
              <a:buNone/>
            </a:pP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Blameless</a:t>
            </a:r>
          </a:p>
        </p:txBody>
      </p:sp>
    </p:spTree>
    <p:extLst>
      <p:ext uri="{BB962C8B-B14F-4D97-AF65-F5344CB8AC3E}">
        <p14:creationId xmlns:p14="http://schemas.microsoft.com/office/powerpoint/2010/main" val="417561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990600"/>
            <a:ext cx="8382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latin typeface="Gill Sans Ultra Bold" panose="020B0A02020104020203" pitchFamily="34" charset="0"/>
              </a:rPr>
              <a:t>Picture of a surgeon washing his hands intently preparing for surgery</a:t>
            </a:r>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09060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2:11</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Father</a:t>
            </a:r>
          </a:p>
        </p:txBody>
      </p:sp>
    </p:spTree>
    <p:extLst>
      <p:ext uri="{BB962C8B-B14F-4D97-AF65-F5344CB8AC3E}">
        <p14:creationId xmlns:p14="http://schemas.microsoft.com/office/powerpoint/2010/main" val="3205352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2:12</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Encouraging</a:t>
            </a:r>
          </a:p>
          <a:p>
            <a:pPr algn="ctr" eaLnBrk="1" hangingPunct="1">
              <a:spcBef>
                <a:spcPct val="0"/>
              </a:spcBef>
              <a:buNone/>
            </a:pP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Comforting</a:t>
            </a:r>
          </a:p>
          <a:p>
            <a:pPr algn="ctr" eaLnBrk="1" hangingPunct="1">
              <a:spcBef>
                <a:spcPct val="0"/>
              </a:spcBef>
              <a:buNone/>
            </a:pP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Urging</a:t>
            </a:r>
          </a:p>
          <a:p>
            <a:pPr algn="ctr" eaLnBrk="1" hangingPunct="1">
              <a:spcBef>
                <a:spcPct val="0"/>
              </a:spcBef>
              <a:buNone/>
            </a:pPr>
            <a:endPar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3073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II</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533400" y="1600200"/>
            <a:ext cx="8305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747713" eaLnBrk="1" hangingPunct="1">
              <a:buFontTx/>
              <a:buAutoNum type="romanUcPeriod"/>
            </a:pPr>
            <a:r>
              <a:rPr lang="en-US" altLang="en-US" sz="2500" dirty="0">
                <a:solidFill>
                  <a:schemeClr val="bg1"/>
                </a:solidFill>
                <a:latin typeface="Tahoma" panose="020B0604030504040204" pitchFamily="34" charset="0"/>
              </a:rPr>
              <a:t>He Dares to Tell You the Gospel  (vv. 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Motive Is Not Self-Serving  (v. 3)</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Desire Is Only to Please God  (vv. 4-6)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Is Willing to Bear the Burden  (vv. 6-9)</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Personal Life Is Pure  (vv. 10-12)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Ministry Bears Mature Fruit  (vv. 13-16)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Longs to Be With His People  (vv. 17-20)</a:t>
            </a:r>
            <a:endParaRPr lang="en-US" altLang="en-US" sz="2500" dirty="0">
              <a:solidFill>
                <a:schemeClr val="bg1"/>
              </a:solidFill>
              <a:latin typeface="Tahoma" panose="020B0604030504040204" pitchFamily="34" charset="0"/>
            </a:endParaRPr>
          </a:p>
        </p:txBody>
      </p:sp>
    </p:spTree>
    <p:extLst>
      <p:ext uri="{BB962C8B-B14F-4D97-AF65-F5344CB8AC3E}">
        <p14:creationId xmlns:p14="http://schemas.microsoft.com/office/powerpoint/2010/main" val="4002707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1295400"/>
            <a:ext cx="73533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They received the </a:t>
            </a: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Word</a:t>
            </a: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 of God as being not the word of </a:t>
            </a: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men</a:t>
            </a: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 but as it, in fact, is—the Word of </a:t>
            </a: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God</a:t>
            </a: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43187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II</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533400" y="1600200"/>
            <a:ext cx="8305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747713" eaLnBrk="1" hangingPunct="1">
              <a:buFontTx/>
              <a:buAutoNum type="romanUcPeriod"/>
            </a:pPr>
            <a:r>
              <a:rPr lang="en-US" altLang="en-US" sz="2500" dirty="0">
                <a:solidFill>
                  <a:schemeClr val="bg1"/>
                </a:solidFill>
                <a:latin typeface="Tahoma" panose="020B0604030504040204" pitchFamily="34" charset="0"/>
              </a:rPr>
              <a:t>He Dares to Tell You the Gospel  (vv. 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Motive Is Not Self-Serving  (v. 3)</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Desire Is Only to Please God  (vv. 4-6)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Is Willing to Bear the Burden  (vv. 6-9)</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Personal Life Is Pure  (vv. 10-12)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Ministry Bears Mature Fruit  (vv. 13-16)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Longs to Be With His People  (vv. 17-20)</a:t>
            </a:r>
            <a:endParaRPr lang="en-US" altLang="en-US" sz="2500" dirty="0">
              <a:solidFill>
                <a:schemeClr val="bg1"/>
              </a:solidFill>
              <a:latin typeface="Tahoma" panose="020B0604030504040204" pitchFamily="34" charset="0"/>
            </a:endParaRPr>
          </a:p>
        </p:txBody>
      </p:sp>
    </p:spTree>
    <p:extLst>
      <p:ext uri="{BB962C8B-B14F-4D97-AF65-F5344CB8AC3E}">
        <p14:creationId xmlns:p14="http://schemas.microsoft.com/office/powerpoint/2010/main" val="1999648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Four Pictures:</a:t>
            </a:r>
          </a:p>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The Bible</a:t>
            </a:r>
          </a:p>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Nourishing food (maybe on a spoon)</a:t>
            </a:r>
          </a:p>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White blood cells</a:t>
            </a:r>
          </a:p>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Kid being measured against the wall</a:t>
            </a:r>
          </a:p>
        </p:txBody>
      </p:sp>
      <p:pic>
        <p:nvPicPr>
          <p:cNvPr id="2" name="Picture 1"/>
          <p:cNvPicPr>
            <a:picLocks noChangeAspect="1"/>
          </p:cNvPicPr>
          <p:nvPr/>
        </p:nvPicPr>
        <p:blipFill>
          <a:blip r:embed="rId3"/>
          <a:stretch>
            <a:fillRect/>
          </a:stretch>
        </p:blipFill>
        <p:spPr>
          <a:xfrm>
            <a:off x="-1" y="13010"/>
            <a:ext cx="4762501" cy="3139344"/>
          </a:xfrm>
          <a:prstGeom prst="rect">
            <a:avLst/>
          </a:prstGeom>
        </p:spPr>
      </p:pic>
      <p:pic>
        <p:nvPicPr>
          <p:cNvPr id="4" name="Picture 3"/>
          <p:cNvPicPr>
            <a:picLocks noChangeAspect="1"/>
          </p:cNvPicPr>
          <p:nvPr/>
        </p:nvPicPr>
        <p:blipFill>
          <a:blip r:embed="rId4"/>
          <a:stretch>
            <a:fillRect/>
          </a:stretch>
        </p:blipFill>
        <p:spPr>
          <a:xfrm>
            <a:off x="4357643" y="-1"/>
            <a:ext cx="4786357" cy="3131075"/>
          </a:xfrm>
          <a:prstGeom prst="rect">
            <a:avLst/>
          </a:prstGeom>
        </p:spPr>
      </p:pic>
      <p:pic>
        <p:nvPicPr>
          <p:cNvPr id="5" name="Picture 4"/>
          <p:cNvPicPr>
            <a:picLocks noChangeAspect="1"/>
          </p:cNvPicPr>
          <p:nvPr/>
        </p:nvPicPr>
        <p:blipFill rotWithShape="1">
          <a:blip r:embed="rId5"/>
          <a:srcRect r="18293"/>
          <a:stretch/>
        </p:blipFill>
        <p:spPr>
          <a:xfrm>
            <a:off x="0" y="3131075"/>
            <a:ext cx="5410200" cy="3726925"/>
          </a:xfrm>
          <a:prstGeom prst="rect">
            <a:avLst/>
          </a:prstGeom>
        </p:spPr>
      </p:pic>
      <p:pic>
        <p:nvPicPr>
          <p:cNvPr id="6" name="Picture 5"/>
          <p:cNvPicPr>
            <a:picLocks noChangeAspect="1"/>
          </p:cNvPicPr>
          <p:nvPr/>
        </p:nvPicPr>
        <p:blipFill>
          <a:blip r:embed="rId6"/>
          <a:stretch>
            <a:fillRect/>
          </a:stretch>
        </p:blipFill>
        <p:spPr>
          <a:xfrm>
            <a:off x="5410200" y="3124200"/>
            <a:ext cx="3733800" cy="3733800"/>
          </a:xfrm>
          <a:prstGeom prst="rect">
            <a:avLst/>
          </a:prstGeom>
        </p:spPr>
      </p:pic>
    </p:spTree>
    <p:extLst>
      <p:ext uri="{BB962C8B-B14F-4D97-AF65-F5344CB8AC3E}">
        <p14:creationId xmlns:p14="http://schemas.microsoft.com/office/powerpoint/2010/main" val="715625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2:14</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They </a:t>
            </a: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imitated</a:t>
            </a: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 the churches in Judea</a:t>
            </a:r>
          </a:p>
        </p:txBody>
      </p:sp>
    </p:spTree>
    <p:extLst>
      <p:ext uri="{BB962C8B-B14F-4D97-AF65-F5344CB8AC3E}">
        <p14:creationId xmlns:p14="http://schemas.microsoft.com/office/powerpoint/2010/main" val="397723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2:15</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Suffering</a:t>
            </a:r>
          </a:p>
        </p:txBody>
      </p:sp>
    </p:spTree>
    <p:extLst>
      <p:ext uri="{BB962C8B-B14F-4D97-AF65-F5344CB8AC3E}">
        <p14:creationId xmlns:p14="http://schemas.microsoft.com/office/powerpoint/2010/main" val="3219959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 Part II</a:t>
            </a:r>
            <a:endParaRPr lang="en-US" altLang="en-US" sz="4000" b="0" dirty="0">
              <a:solidFill>
                <a:srgbClr val="FFFF00"/>
              </a:solidFill>
              <a:latin typeface="Gill Sans Ultra Bold" panose="020B0A02020104020203" pitchFamily="34" charset="0"/>
            </a:endParaRPr>
          </a:p>
        </p:txBody>
      </p:sp>
      <p:sp>
        <p:nvSpPr>
          <p:cNvPr id="4099" name="Rectangle 3"/>
          <p:cNvSpPr>
            <a:spLocks noChangeArrowheads="1"/>
          </p:cNvSpPr>
          <p:nvPr/>
        </p:nvSpPr>
        <p:spPr bwMode="auto">
          <a:xfrm>
            <a:off x="533400" y="1600200"/>
            <a:ext cx="8305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747713" eaLnBrk="1" hangingPunct="1">
              <a:buFontTx/>
              <a:buAutoNum type="romanUcPeriod"/>
            </a:pPr>
            <a:r>
              <a:rPr lang="en-US" altLang="en-US" sz="2500" dirty="0">
                <a:solidFill>
                  <a:schemeClr val="bg1"/>
                </a:solidFill>
                <a:latin typeface="Tahoma" panose="020B0604030504040204" pitchFamily="34" charset="0"/>
              </a:rPr>
              <a:t>He Dares to Tell You the Gospel  (vv. 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Motive Is Not Self-Serving  (v. 3)</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Desire Is Only to Please God  (vv. 4-6)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Is Willing to Bear the Burden  (vv. 6-9)</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Personal Life Is Pure  (vv. 10-12)</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His Ministry Bears Mature Fruit  (vv. 13-16)</a:t>
            </a:r>
            <a:br>
              <a:rPr lang="en-US" altLang="en-US" sz="2500" dirty="0">
                <a:solidFill>
                  <a:schemeClr val="bg1"/>
                </a:solidFill>
                <a:latin typeface="Tahoma" panose="020B0604030504040204" pitchFamily="34" charset="0"/>
              </a:rPr>
            </a:br>
            <a:endParaRPr lang="en-US" altLang="en-US" sz="500" dirty="0">
              <a:solidFill>
                <a:schemeClr val="bg1"/>
              </a:solidFill>
              <a:latin typeface="Tahoma" panose="020B0604030504040204" pitchFamily="34" charset="0"/>
            </a:endParaRPr>
          </a:p>
          <a:p>
            <a:pPr marL="0" indent="747713" eaLnBrk="1" hangingPunct="1">
              <a:buFontTx/>
              <a:buAutoNum type="romanUcPeriod"/>
            </a:pPr>
            <a:r>
              <a:rPr lang="en-US" altLang="en-US" sz="2500" dirty="0">
                <a:solidFill>
                  <a:schemeClr val="bg1"/>
                </a:solidFill>
                <a:latin typeface="Tahoma" panose="020B0604030504040204" pitchFamily="34" charset="0"/>
              </a:rPr>
              <a:t>He Longs to Be With His People  (vv. 17-20)</a:t>
            </a:r>
            <a:endParaRPr lang="en-US" altLang="en-US" sz="2500" dirty="0">
              <a:solidFill>
                <a:schemeClr val="bg1"/>
              </a:solidFill>
              <a:latin typeface="Tahoma" panose="020B0604030504040204" pitchFamily="34" charset="0"/>
            </a:endParaRPr>
          </a:p>
        </p:txBody>
      </p:sp>
    </p:spTree>
    <p:extLst>
      <p:ext uri="{BB962C8B-B14F-4D97-AF65-F5344CB8AC3E}">
        <p14:creationId xmlns:p14="http://schemas.microsoft.com/office/powerpoint/2010/main" val="503218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2:17</a:t>
            </a:r>
          </a:p>
        </p:txBody>
      </p:sp>
      <p:sp>
        <p:nvSpPr>
          <p:cNvPr id="3" name="Rectangle 2"/>
          <p:cNvSpPr>
            <a:spLocks noChangeArrowheads="1"/>
          </p:cNvSpPr>
          <p:nvPr/>
        </p:nvSpPr>
        <p:spPr bwMode="auto">
          <a:xfrm>
            <a:off x="933450" y="1676400"/>
            <a:ext cx="72771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But, brothers, when we were torn away from you for a short time (in person, not in thought), out of our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intense longing</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we made every effort to see you.”</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8743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2:19</a:t>
            </a:r>
          </a:p>
        </p:txBody>
      </p:sp>
      <p:sp>
        <p:nvSpPr>
          <p:cNvPr id="3" name="Rectangle 2"/>
          <p:cNvSpPr>
            <a:spLocks noChangeArrowheads="1"/>
          </p:cNvSpPr>
          <p:nvPr/>
        </p:nvSpPr>
        <p:spPr bwMode="auto">
          <a:xfrm>
            <a:off x="647700" y="15240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Hope </a:t>
            </a:r>
          </a:p>
          <a:p>
            <a:pPr algn="ctr" eaLnBrk="1" hangingPunct="1">
              <a:spcBef>
                <a:spcPct val="0"/>
              </a:spcBef>
              <a:buNone/>
            </a:pP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Joy</a:t>
            </a: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eaLnBrk="1" hangingPunct="1">
              <a:spcBef>
                <a:spcPct val="0"/>
              </a:spcBef>
              <a:buNone/>
            </a:pPr>
            <a:r>
              <a:rPr lang="en-US" altLang="en-US" sz="3500" u="sng" dirty="0">
                <a:solidFill>
                  <a:schemeClr val="bg1"/>
                </a:solidFill>
                <a:latin typeface="Tahoma" panose="020B0604030504040204" pitchFamily="34" charset="0"/>
                <a:ea typeface="Tahoma" panose="020B0604030504040204" pitchFamily="34" charset="0"/>
                <a:cs typeface="Tahoma" panose="020B0604030504040204" pitchFamily="34" charset="0"/>
              </a:rPr>
              <a:t>Crown</a:t>
            </a:r>
          </a:p>
        </p:txBody>
      </p:sp>
    </p:spTree>
    <p:extLst>
      <p:ext uri="{BB962C8B-B14F-4D97-AF65-F5344CB8AC3E}">
        <p14:creationId xmlns:p14="http://schemas.microsoft.com/office/powerpoint/2010/main" val="2084089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0" y="1524000"/>
            <a:ext cx="76581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Real Christians need a </a:t>
            </a: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pastor</a:t>
            </a: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 and a real pastor longs to be with his </a:t>
            </a:r>
            <a:r>
              <a:rPr lang="en-US" altLang="en-US" sz="3500" u="sng" dirty="0">
                <a:solidFill>
                  <a:srgbClr val="FFFF00"/>
                </a:solidFill>
                <a:latin typeface="Tahoma" panose="020B0604030504040204" pitchFamily="34" charset="0"/>
                <a:ea typeface="Tahoma" panose="020B0604030504040204" pitchFamily="34" charset="0"/>
                <a:cs typeface="Tahoma" panose="020B0604030504040204" pitchFamily="34" charset="0"/>
              </a:rPr>
              <a:t>people</a:t>
            </a:r>
            <a:r>
              <a:rPr lang="en-US" altLang="en-US" sz="35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145265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FFFF00"/>
                </a:solidFill>
                <a:latin typeface="Gill Sans Ultra Bold" panose="020B0A02020104020203" pitchFamily="34" charset="0"/>
              </a:rPr>
              <a:t>“When He Comes”</a:t>
            </a:r>
          </a:p>
          <a:p>
            <a:pPr algn="ctr" eaLnBrk="1" hangingPunct="1">
              <a:spcBef>
                <a:spcPct val="0"/>
              </a:spcBef>
              <a:buFontTx/>
              <a:buNone/>
            </a:pPr>
            <a:r>
              <a:rPr lang="en-US" altLang="en-US" sz="3000" b="0" dirty="0">
                <a:solidFill>
                  <a:schemeClr val="bg1"/>
                </a:solidFill>
                <a:latin typeface="Gill Sans Ultra Bold" panose="020B0A02020104020203" pitchFamily="34" charset="0"/>
              </a:rPr>
              <a:t>The First Letter to the Thessalonians</a:t>
            </a: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eaLnBrk="1" hangingPunct="1">
              <a:buNone/>
            </a:pPr>
            <a:r>
              <a:rPr lang="en-US" altLang="en-US" sz="2500" dirty="0">
                <a:solidFill>
                  <a:srgbClr val="FFFF00"/>
                </a:solidFill>
                <a:latin typeface="Tahoma" panose="020B0604030504040204" pitchFamily="34" charset="0"/>
              </a:rPr>
              <a:t>November 27 </a:t>
            </a:r>
            <a:r>
              <a:rPr lang="en-US" altLang="en-US" sz="2500" dirty="0">
                <a:solidFill>
                  <a:schemeClr val="bg1"/>
                </a:solidFill>
                <a:latin typeface="Tahoma" panose="020B0604030504040204" pitchFamily="34" charset="0"/>
              </a:rPr>
              <a:t>– Chapter One </a:t>
            </a:r>
            <a:br>
              <a:rPr lang="en-US" altLang="en-US" sz="2500" dirty="0">
                <a:solidFill>
                  <a:schemeClr val="bg1"/>
                </a:solidFill>
                <a:latin typeface="Tahoma" panose="020B0604030504040204" pitchFamily="34" charset="0"/>
              </a:rPr>
            </a:br>
            <a:r>
              <a:rPr lang="en-US" altLang="en-US" sz="2500" dirty="0">
                <a:solidFill>
                  <a:schemeClr val="bg1"/>
                </a:solidFill>
                <a:latin typeface="Tahoma" panose="020B0604030504040204" pitchFamily="34" charset="0"/>
              </a:rPr>
              <a:t>“Evidence of True Faith”</a:t>
            </a:r>
          </a:p>
          <a:p>
            <a:pPr marL="0" indent="0" eaLnBrk="1" hangingPunct="1">
              <a:buNone/>
            </a:pPr>
            <a:r>
              <a:rPr lang="en-US" altLang="en-US" sz="2500" dirty="0">
                <a:solidFill>
                  <a:srgbClr val="FFFF00"/>
                </a:solidFill>
                <a:latin typeface="Tahoma" panose="020B0604030504040204" pitchFamily="34" charset="0"/>
              </a:rPr>
              <a:t>December 4 </a:t>
            </a:r>
            <a:r>
              <a:rPr lang="en-US" altLang="en-US" sz="2500" dirty="0">
                <a:solidFill>
                  <a:schemeClr val="bg1"/>
                </a:solidFill>
                <a:latin typeface="Tahoma" panose="020B0604030504040204" pitchFamily="34" charset="0"/>
              </a:rPr>
              <a:t>– Chapter Two</a:t>
            </a:r>
          </a:p>
          <a:p>
            <a:pPr marL="0" indent="0" eaLnBrk="1" hangingPunct="1">
              <a:buNone/>
            </a:pPr>
            <a:r>
              <a:rPr lang="en-US" altLang="en-US" sz="2500" dirty="0">
                <a:solidFill>
                  <a:schemeClr val="bg1"/>
                </a:solidFill>
                <a:latin typeface="Tahoma" panose="020B0604030504040204" pitchFamily="34" charset="0"/>
              </a:rPr>
              <a:t>“Portrait of a Godly Shepherd”</a:t>
            </a:r>
            <a:br>
              <a:rPr lang="en-US" altLang="en-US" sz="2500" dirty="0">
                <a:solidFill>
                  <a:schemeClr val="bg1"/>
                </a:solidFill>
                <a:latin typeface="Tahoma" panose="020B0604030504040204" pitchFamily="34" charset="0"/>
              </a:rPr>
            </a:br>
            <a:r>
              <a:rPr lang="en-US" altLang="en-US" sz="2500" dirty="0">
                <a:solidFill>
                  <a:srgbClr val="FFFF00"/>
                </a:solidFill>
                <a:latin typeface="Tahoma" panose="020B0604030504040204" pitchFamily="34" charset="0"/>
              </a:rPr>
              <a:t>December 11 </a:t>
            </a:r>
            <a:r>
              <a:rPr lang="en-US" altLang="en-US" sz="2500" dirty="0">
                <a:solidFill>
                  <a:schemeClr val="bg1"/>
                </a:solidFill>
                <a:latin typeface="Tahoma" panose="020B0604030504040204" pitchFamily="34" charset="0"/>
              </a:rPr>
              <a:t>– Chapter Three</a:t>
            </a:r>
          </a:p>
          <a:p>
            <a:pPr marL="0" indent="0" eaLnBrk="1" hangingPunct="1">
              <a:buNone/>
            </a:pPr>
            <a:r>
              <a:rPr lang="en-US" altLang="en-US" sz="2500" dirty="0">
                <a:solidFill>
                  <a:schemeClr val="bg1"/>
                </a:solidFill>
                <a:latin typeface="Tahoma" panose="020B0604030504040204" pitchFamily="34" charset="0"/>
              </a:rPr>
              <a:t>“The Connection Among Christians” </a:t>
            </a:r>
          </a:p>
          <a:p>
            <a:pPr marL="0" indent="0" eaLnBrk="1" hangingPunct="1">
              <a:buNone/>
            </a:pPr>
            <a:r>
              <a:rPr lang="en-US" altLang="en-US" sz="2500" dirty="0">
                <a:solidFill>
                  <a:srgbClr val="FFFF00"/>
                </a:solidFill>
                <a:latin typeface="Tahoma" panose="020B0604030504040204" pitchFamily="34" charset="0"/>
              </a:rPr>
              <a:t>December 18 </a:t>
            </a:r>
            <a:r>
              <a:rPr lang="en-US" altLang="en-US" sz="2500" dirty="0">
                <a:solidFill>
                  <a:schemeClr val="bg1"/>
                </a:solidFill>
                <a:latin typeface="Tahoma" panose="020B0604030504040204" pitchFamily="34" charset="0"/>
              </a:rPr>
              <a:t>– Chapter Four</a:t>
            </a:r>
          </a:p>
          <a:p>
            <a:pPr marL="0" indent="0" eaLnBrk="1" hangingPunct="1">
              <a:buNone/>
            </a:pPr>
            <a:r>
              <a:rPr lang="en-US" altLang="en-US" sz="2500" dirty="0">
                <a:solidFill>
                  <a:schemeClr val="bg1"/>
                </a:solidFill>
                <a:latin typeface="Tahoma" panose="020B0604030504040204" pitchFamily="34" charset="0"/>
              </a:rPr>
              <a:t>“Sanctification and Resurrection”</a:t>
            </a:r>
          </a:p>
          <a:p>
            <a:pPr marL="0" indent="0" eaLnBrk="1" hangingPunct="1">
              <a:buNone/>
            </a:pPr>
            <a:r>
              <a:rPr lang="en-US" altLang="en-US" sz="2500" dirty="0">
                <a:solidFill>
                  <a:srgbClr val="FFFF00"/>
                </a:solidFill>
                <a:latin typeface="Tahoma" panose="020B0604030504040204" pitchFamily="34" charset="0"/>
              </a:rPr>
              <a:t>December 25 </a:t>
            </a:r>
            <a:r>
              <a:rPr lang="en-US" altLang="en-US" sz="2500" dirty="0">
                <a:solidFill>
                  <a:schemeClr val="bg1"/>
                </a:solidFill>
                <a:latin typeface="Tahoma" panose="020B0604030504040204" pitchFamily="34" charset="0"/>
              </a:rPr>
              <a:t>– Chapter Five</a:t>
            </a:r>
          </a:p>
          <a:p>
            <a:pPr marL="0" indent="0" eaLnBrk="1" hangingPunct="1">
              <a:buNone/>
            </a:pPr>
            <a:r>
              <a:rPr lang="en-US" altLang="en-US" sz="2500" dirty="0">
                <a:solidFill>
                  <a:schemeClr val="bg1"/>
                </a:solidFill>
                <a:latin typeface="Tahoma" panose="020B0604030504040204" pitchFamily="34" charset="0"/>
              </a:rPr>
              <a:t>“Ready for the Lord’s Return </a:t>
            </a:r>
          </a:p>
        </p:txBody>
      </p:sp>
    </p:spTree>
    <p:extLst>
      <p:ext uri="{BB962C8B-B14F-4D97-AF65-F5344CB8AC3E}">
        <p14:creationId xmlns:p14="http://schemas.microsoft.com/office/powerpoint/2010/main" val="704932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777" r="7114"/>
          <a:stretch/>
        </p:blipFill>
        <p:spPr>
          <a:xfrm>
            <a:off x="-1" y="0"/>
            <a:ext cx="9144001" cy="6858000"/>
          </a:xfrm>
          <a:prstGeom prst="rect">
            <a:avLst/>
          </a:prstGeom>
        </p:spPr>
      </p:pic>
      <p:sp>
        <p:nvSpPr>
          <p:cNvPr id="3" name="Rectangle 2"/>
          <p:cNvSpPr>
            <a:spLocks noChangeArrowheads="1"/>
          </p:cNvSpPr>
          <p:nvPr/>
        </p:nvSpPr>
        <p:spPr bwMode="auto">
          <a:xfrm>
            <a:off x="-152400" y="1752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0" b="0" dirty="0">
                <a:solidFill>
                  <a:srgbClr val="DEA900"/>
                </a:solidFill>
                <a:latin typeface="Gill Sans Ultra Bold" panose="020B0A02020104020203" pitchFamily="34" charset="0"/>
              </a:rPr>
              <a:t>WHEN </a:t>
            </a:r>
            <a:br>
              <a:rPr lang="en-US" altLang="en-US" sz="7000" b="0" dirty="0">
                <a:solidFill>
                  <a:srgbClr val="DEA900"/>
                </a:solidFill>
                <a:latin typeface="Gill Sans Ultra Bold" panose="020B0A02020104020203" pitchFamily="34" charset="0"/>
              </a:rPr>
            </a:br>
            <a:r>
              <a:rPr lang="en-US" altLang="en-US" sz="7000" b="0" dirty="0">
                <a:solidFill>
                  <a:srgbClr val="DEA900"/>
                </a:solidFill>
                <a:latin typeface="Gill Sans Ultra Bold" panose="020B0A02020104020203" pitchFamily="34" charset="0"/>
              </a:rPr>
              <a:t>HE COMES</a:t>
            </a:r>
          </a:p>
        </p:txBody>
      </p:sp>
      <p:sp>
        <p:nvSpPr>
          <p:cNvPr id="4" name="Rectangle 3"/>
          <p:cNvSpPr>
            <a:spLocks noChangeArrowheads="1"/>
          </p:cNvSpPr>
          <p:nvPr/>
        </p:nvSpPr>
        <p:spPr bwMode="auto">
          <a:xfrm>
            <a:off x="-66910" y="5943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a:solidFill>
                  <a:srgbClr val="DEA900"/>
                </a:solidFill>
                <a:latin typeface="Impact" panose="020B0806030902050204" pitchFamily="34" charset="0"/>
              </a:rPr>
              <a:t>The First Letter to the Thessalonians</a:t>
            </a:r>
          </a:p>
        </p:txBody>
      </p:sp>
    </p:spTree>
    <p:extLst>
      <p:ext uri="{BB962C8B-B14F-4D97-AF65-F5344CB8AC3E}">
        <p14:creationId xmlns:p14="http://schemas.microsoft.com/office/powerpoint/2010/main" val="21243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1 Thessalonians 2:1</a:t>
            </a:r>
          </a:p>
        </p:txBody>
      </p:sp>
      <p:sp>
        <p:nvSpPr>
          <p:cNvPr id="3" name="Rectangle 2"/>
          <p:cNvSpPr>
            <a:spLocks noChangeArrowheads="1"/>
          </p:cNvSpPr>
          <p:nvPr/>
        </p:nvSpPr>
        <p:spPr bwMode="auto">
          <a:xfrm>
            <a:off x="647700" y="16764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You know, brothers, that our visit to you was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not a failure</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4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752600" y="-1"/>
            <a:ext cx="5738813" cy="6914233"/>
          </a:xfrm>
          <a:prstGeom prst="rect">
            <a:avLst/>
          </a:prstGeom>
        </p:spPr>
      </p:pic>
    </p:spTree>
    <p:extLst>
      <p:ext uri="{BB962C8B-B14F-4D97-AF65-F5344CB8AC3E}">
        <p14:creationId xmlns:p14="http://schemas.microsoft.com/office/powerpoint/2010/main" val="331959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6728" y="-69695"/>
            <a:ext cx="9236927" cy="6927695"/>
          </a:xfrm>
          <a:prstGeom prst="rect">
            <a:avLst/>
          </a:prstGeom>
        </p:spPr>
      </p:pic>
    </p:spTree>
    <p:extLst>
      <p:ext uri="{BB962C8B-B14F-4D97-AF65-F5344CB8AC3E}">
        <p14:creationId xmlns:p14="http://schemas.microsoft.com/office/powerpoint/2010/main" val="237902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0" dirty="0">
                <a:solidFill>
                  <a:srgbClr val="FFFF00"/>
                </a:solidFill>
                <a:latin typeface="Gill Sans Ultra Bold" panose="020B0A02020104020203" pitchFamily="34" charset="0"/>
              </a:rPr>
              <a:t>Picture from last week of Athens and Corinth (no blanks)</a:t>
            </a: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4167" t="6411" r="4167" b="8768"/>
          <a:stretch/>
        </p:blipFill>
        <p:spPr>
          <a:xfrm>
            <a:off x="0" y="415636"/>
            <a:ext cx="9144000" cy="5985164"/>
          </a:xfrm>
          <a:prstGeom prst="rect">
            <a:avLst/>
          </a:prstGeom>
        </p:spPr>
      </p:pic>
    </p:spTree>
    <p:extLst>
      <p:ext uri="{BB962C8B-B14F-4D97-AF65-F5344CB8AC3E}">
        <p14:creationId xmlns:p14="http://schemas.microsoft.com/office/powerpoint/2010/main" val="44581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1 Thessalonians 2:2</a:t>
            </a:r>
          </a:p>
        </p:txBody>
      </p:sp>
      <p:sp>
        <p:nvSpPr>
          <p:cNvPr id="3" name="Rectangle 2"/>
          <p:cNvSpPr>
            <a:spLocks noChangeArrowheads="1"/>
          </p:cNvSpPr>
          <p:nvPr/>
        </p:nvSpPr>
        <p:spPr bwMode="auto">
          <a:xfrm>
            <a:off x="647700" y="16002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“We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dared</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to tell you the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Gospel</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in spite of strong </a:t>
            </a:r>
            <a:r>
              <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rPr>
              <a:t>opposition</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sz="3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162836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46731</TotalTime>
  <Words>1069</Words>
  <Application>Microsoft Office PowerPoint</Application>
  <PresentationFormat>On-screen Show (4:3)</PresentationFormat>
  <Paragraphs>209</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Gill Sans Ultra Bold</vt:lpstr>
      <vt:lpstr>Impact</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Hope Community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Manwiller</dc:creator>
  <cp:lastModifiedBy>John</cp:lastModifiedBy>
  <cp:revision>1021</cp:revision>
  <dcterms:created xsi:type="dcterms:W3CDTF">2010-04-07T15:16:13Z</dcterms:created>
  <dcterms:modified xsi:type="dcterms:W3CDTF">2016-12-04T06:24:02Z</dcterms:modified>
</cp:coreProperties>
</file>