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handoutMasterIdLst>
    <p:handoutMasterId r:id="rId38"/>
  </p:handoutMasterIdLst>
  <p:sldIdLst>
    <p:sldId id="973" r:id="rId2"/>
    <p:sldId id="1183" r:id="rId3"/>
    <p:sldId id="969" r:id="rId4"/>
    <p:sldId id="834" r:id="rId5"/>
    <p:sldId id="1184" r:id="rId6"/>
    <p:sldId id="1185" r:id="rId7"/>
    <p:sldId id="1186" r:id="rId8"/>
    <p:sldId id="1187" r:id="rId9"/>
    <p:sldId id="1188" r:id="rId10"/>
    <p:sldId id="1211" r:id="rId11"/>
    <p:sldId id="1190" r:id="rId12"/>
    <p:sldId id="1192" r:id="rId13"/>
    <p:sldId id="1212" r:id="rId14"/>
    <p:sldId id="1191" r:id="rId15"/>
    <p:sldId id="1193" r:id="rId16"/>
    <p:sldId id="1194" r:id="rId17"/>
    <p:sldId id="1195" r:id="rId18"/>
    <p:sldId id="1213" r:id="rId19"/>
    <p:sldId id="1196" r:id="rId20"/>
    <p:sldId id="1197" r:id="rId21"/>
    <p:sldId id="1198" r:id="rId22"/>
    <p:sldId id="1210" r:id="rId23"/>
    <p:sldId id="1147" r:id="rId24"/>
    <p:sldId id="1149" r:id="rId25"/>
    <p:sldId id="1200" r:id="rId26"/>
    <p:sldId id="1201" r:id="rId27"/>
    <p:sldId id="1202" r:id="rId28"/>
    <p:sldId id="1203" r:id="rId29"/>
    <p:sldId id="1150" r:id="rId30"/>
    <p:sldId id="1204" r:id="rId31"/>
    <p:sldId id="1214" r:id="rId32"/>
    <p:sldId id="1205" r:id="rId33"/>
    <p:sldId id="1206" r:id="rId34"/>
    <p:sldId id="1207" r:id="rId35"/>
    <p:sldId id="1209" r:id="rId36"/>
  </p:sldIdLst>
  <p:sldSz cx="9144000" cy="6858000" type="screen4x3"/>
  <p:notesSz cx="7007225" cy="9288463"/>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0808"/>
    <a:srgbClr val="333333"/>
    <a:srgbClr val="4D1313"/>
    <a:srgbClr val="580E08"/>
    <a:srgbClr val="593807"/>
    <a:srgbClr val="350501"/>
    <a:srgbClr val="001E5A"/>
    <a:srgbClr val="DEA900"/>
    <a:srgbClr val="814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2" autoAdjust="0"/>
    <p:restoredTop sz="38169" autoAdjust="0"/>
  </p:normalViewPr>
  <p:slideViewPr>
    <p:cSldViewPr>
      <p:cViewPr>
        <p:scale>
          <a:sx n="60" d="100"/>
          <a:sy n="60" d="100"/>
        </p:scale>
        <p:origin x="-1734"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5" name="Rectangle 3"/>
          <p:cNvSpPr>
            <a:spLocks noGrp="1" noChangeArrowheads="1"/>
          </p:cNvSpPr>
          <p:nvPr>
            <p:ph type="dt" sz="quarter"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b="0">
                <a:latin typeface="Arial" charset="0"/>
                <a:cs typeface="+mn-cs"/>
              </a:defRPr>
            </a:lvl1pPr>
          </a:lstStyle>
          <a:p>
            <a:pPr>
              <a:defRPr/>
            </a:pPr>
            <a:endParaRPr lang="en-US" altLang="en-US"/>
          </a:p>
        </p:txBody>
      </p:sp>
      <p:sp>
        <p:nvSpPr>
          <p:cNvPr id="151556" name="Rectangle 4"/>
          <p:cNvSpPr>
            <a:spLocks noGrp="1" noChangeArrowheads="1"/>
          </p:cNvSpPr>
          <p:nvPr>
            <p:ph type="ftr" sz="quarter" idx="2"/>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7" name="Rectangle 5"/>
          <p:cNvSpPr>
            <a:spLocks noGrp="1" noChangeArrowheads="1"/>
          </p:cNvSpPr>
          <p:nvPr>
            <p:ph type="sldNum" sz="quarter" idx="3"/>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b="0"/>
            </a:lvl1pPr>
          </a:lstStyle>
          <a:p>
            <a:fld id="{EF6752F0-D904-4508-B33B-9A3A71CCA98B}" type="slidenum">
              <a:rPr lang="en-US" altLang="en-US"/>
              <a:pPr/>
              <a:t>‹#›</a:t>
            </a:fld>
            <a:endParaRPr lang="en-US" altLang="en-US"/>
          </a:p>
        </p:txBody>
      </p:sp>
    </p:spTree>
    <p:extLst>
      <p:ext uri="{BB962C8B-B14F-4D97-AF65-F5344CB8AC3E}">
        <p14:creationId xmlns:p14="http://schemas.microsoft.com/office/powerpoint/2010/main" val="162507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r" defTabSz="931863">
              <a:defRPr sz="1200" b="0">
                <a:latin typeface="Arial" charset="0"/>
                <a:cs typeface="+mn-cs"/>
              </a:defRPr>
            </a:lvl1pPr>
          </a:lstStyle>
          <a:p>
            <a:pPr>
              <a:defRPr/>
            </a:pPr>
            <a:endParaRPr lang="en-US" altLang="en-US"/>
          </a:p>
        </p:txBody>
      </p:sp>
      <p:sp>
        <p:nvSpPr>
          <p:cNvPr id="67588" name="Rectangle 4"/>
          <p:cNvSpPr>
            <a:spLocks noGrp="1" noRot="1" noChangeAspect="1" noChangeArrowheads="1" noTextEdit="1"/>
          </p:cNvSpPr>
          <p:nvPr>
            <p:ph type="sldImg" idx="2"/>
          </p:nvPr>
        </p:nvSpPr>
        <p:spPr bwMode="auto">
          <a:xfrm>
            <a:off x="1182688" y="696913"/>
            <a:ext cx="4643437"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0088" y="4411663"/>
            <a:ext cx="5607050"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r" defTabSz="931863">
              <a:defRPr sz="1200" b="0"/>
            </a:lvl1pPr>
          </a:lstStyle>
          <a:p>
            <a:fld id="{92C2502B-7CF6-4916-BA59-893D98F5B90D}" type="slidenum">
              <a:rPr lang="en-US" altLang="en-US"/>
              <a:pPr/>
              <a:t>‹#›</a:t>
            </a:fld>
            <a:endParaRPr lang="en-US" altLang="en-US"/>
          </a:p>
        </p:txBody>
      </p:sp>
    </p:spTree>
    <p:extLst>
      <p:ext uri="{BB962C8B-B14F-4D97-AF65-F5344CB8AC3E}">
        <p14:creationId xmlns:p14="http://schemas.microsoft.com/office/powerpoint/2010/main" val="346552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340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090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444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6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46014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3596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D746527-C7ED-4C2A-827F-ACDC34302797}" type="slidenum">
              <a:rPr lang="en-US" altLang="en-US"/>
              <a:pPr/>
              <a:t>‹#›</a:t>
            </a:fld>
            <a:endParaRPr lang="en-US" altLang="en-US"/>
          </a:p>
        </p:txBody>
      </p:sp>
    </p:spTree>
    <p:extLst>
      <p:ext uri="{BB962C8B-B14F-4D97-AF65-F5344CB8AC3E}">
        <p14:creationId xmlns:p14="http://schemas.microsoft.com/office/powerpoint/2010/main" val="23119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D8A1EF-26DF-41C5-8413-F2CF480DE20C}" type="slidenum">
              <a:rPr lang="en-US" altLang="en-US"/>
              <a:pPr/>
              <a:t>‹#›</a:t>
            </a:fld>
            <a:endParaRPr lang="en-US" altLang="en-US"/>
          </a:p>
        </p:txBody>
      </p:sp>
    </p:spTree>
    <p:extLst>
      <p:ext uri="{BB962C8B-B14F-4D97-AF65-F5344CB8AC3E}">
        <p14:creationId xmlns:p14="http://schemas.microsoft.com/office/powerpoint/2010/main" val="397891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9906FB-F898-43A6-8EDC-E1DD39ADFF47}" type="slidenum">
              <a:rPr lang="en-US" altLang="en-US"/>
              <a:pPr/>
              <a:t>‹#›</a:t>
            </a:fld>
            <a:endParaRPr lang="en-US" altLang="en-US"/>
          </a:p>
        </p:txBody>
      </p:sp>
    </p:spTree>
    <p:extLst>
      <p:ext uri="{BB962C8B-B14F-4D97-AF65-F5344CB8AC3E}">
        <p14:creationId xmlns:p14="http://schemas.microsoft.com/office/powerpoint/2010/main" val="299410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D8B4A0-1282-4F1F-B302-4A030B3CC63A}" type="slidenum">
              <a:rPr lang="en-US" altLang="en-US"/>
              <a:pPr/>
              <a:t>‹#›</a:t>
            </a:fld>
            <a:endParaRPr lang="en-US" altLang="en-US"/>
          </a:p>
        </p:txBody>
      </p:sp>
    </p:spTree>
    <p:extLst>
      <p:ext uri="{BB962C8B-B14F-4D97-AF65-F5344CB8AC3E}">
        <p14:creationId xmlns:p14="http://schemas.microsoft.com/office/powerpoint/2010/main" val="281019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9BBF139-5559-40C8-9B31-327BC3F3CB6B}" type="slidenum">
              <a:rPr lang="en-US" altLang="en-US"/>
              <a:pPr/>
              <a:t>‹#›</a:t>
            </a:fld>
            <a:endParaRPr lang="en-US" altLang="en-US"/>
          </a:p>
        </p:txBody>
      </p:sp>
    </p:spTree>
    <p:extLst>
      <p:ext uri="{BB962C8B-B14F-4D97-AF65-F5344CB8AC3E}">
        <p14:creationId xmlns:p14="http://schemas.microsoft.com/office/powerpoint/2010/main" val="55379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A9806DB-CF53-41E0-B7EC-FCCC6940EFAC}" type="slidenum">
              <a:rPr lang="en-US" altLang="en-US"/>
              <a:pPr/>
              <a:t>‹#›</a:t>
            </a:fld>
            <a:endParaRPr lang="en-US" altLang="en-US"/>
          </a:p>
        </p:txBody>
      </p:sp>
    </p:spTree>
    <p:extLst>
      <p:ext uri="{BB962C8B-B14F-4D97-AF65-F5344CB8AC3E}">
        <p14:creationId xmlns:p14="http://schemas.microsoft.com/office/powerpoint/2010/main" val="105488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9AF32C6-B79D-448C-A4BC-56E6347C9771}" type="slidenum">
              <a:rPr lang="en-US" altLang="en-US"/>
              <a:pPr/>
              <a:t>‹#›</a:t>
            </a:fld>
            <a:endParaRPr lang="en-US" altLang="en-US"/>
          </a:p>
        </p:txBody>
      </p:sp>
    </p:spTree>
    <p:extLst>
      <p:ext uri="{BB962C8B-B14F-4D97-AF65-F5344CB8AC3E}">
        <p14:creationId xmlns:p14="http://schemas.microsoft.com/office/powerpoint/2010/main" val="27138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3A1347A-FE2E-4600-9892-4ABD769B6CD0}" type="slidenum">
              <a:rPr lang="en-US" altLang="en-US"/>
              <a:pPr/>
              <a:t>‹#›</a:t>
            </a:fld>
            <a:endParaRPr lang="en-US" altLang="en-US"/>
          </a:p>
        </p:txBody>
      </p:sp>
    </p:spTree>
    <p:extLst>
      <p:ext uri="{BB962C8B-B14F-4D97-AF65-F5344CB8AC3E}">
        <p14:creationId xmlns:p14="http://schemas.microsoft.com/office/powerpoint/2010/main" val="23055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F0E6F6B-3047-44BD-9635-1CEE1331F7D5}" type="slidenum">
              <a:rPr lang="en-US" altLang="en-US"/>
              <a:pPr/>
              <a:t>‹#›</a:t>
            </a:fld>
            <a:endParaRPr lang="en-US" altLang="en-US"/>
          </a:p>
        </p:txBody>
      </p:sp>
    </p:spTree>
    <p:extLst>
      <p:ext uri="{BB962C8B-B14F-4D97-AF65-F5344CB8AC3E}">
        <p14:creationId xmlns:p14="http://schemas.microsoft.com/office/powerpoint/2010/main" val="6338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CCC03A5-D6B2-42F3-8B9A-FEBDA910E9D0}" type="slidenum">
              <a:rPr lang="en-US" altLang="en-US"/>
              <a:pPr/>
              <a:t>‹#›</a:t>
            </a:fld>
            <a:endParaRPr lang="en-US" altLang="en-US"/>
          </a:p>
        </p:txBody>
      </p:sp>
    </p:spTree>
    <p:extLst>
      <p:ext uri="{BB962C8B-B14F-4D97-AF65-F5344CB8AC3E}">
        <p14:creationId xmlns:p14="http://schemas.microsoft.com/office/powerpoint/2010/main" val="34225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9F5CF1-D80A-49EF-9E16-43F9047FA01E}" type="slidenum">
              <a:rPr lang="en-US" altLang="en-US"/>
              <a:pPr/>
              <a:t>‹#›</a:t>
            </a:fld>
            <a:endParaRPr lang="en-US" altLang="en-US"/>
          </a:p>
        </p:txBody>
      </p:sp>
    </p:spTree>
    <p:extLst>
      <p:ext uri="{BB962C8B-B14F-4D97-AF65-F5344CB8AC3E}">
        <p14:creationId xmlns:p14="http://schemas.microsoft.com/office/powerpoint/2010/main" val="159908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4D1313"/>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a:defRPr/>
            </a:pPr>
            <a:endParaRPr lang="en-US" alt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lt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84AEB2C-926C-44AE-B3C8-5C99810E2C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Fur </a:t>
            </a:r>
            <a:r>
              <a:rPr lang="en-US" altLang="en-US" sz="4500" b="0" dirty="0" err="1">
                <a:solidFill>
                  <a:srgbClr val="FFFF00"/>
                </a:solidFill>
                <a:latin typeface="Gill Sans Ultra Bold" panose="020B0A02020104020203" pitchFamily="34" charset="0"/>
              </a:rPr>
              <a:t>Rondy</a:t>
            </a:r>
            <a:r>
              <a:rPr lang="en-US" altLang="en-US" sz="4500" b="0" dirty="0">
                <a:solidFill>
                  <a:srgbClr val="FFFF00"/>
                </a:solidFill>
                <a:latin typeface="Gill Sans Ultra Bold" panose="020B0A02020104020203" pitchFamily="34" charset="0"/>
              </a:rPr>
              <a:t> Slide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628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Romans 1:18-20</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“For since the creation of the world God's invisible qualities—his eternal power and divine nature—have been clearly seen, being understood from what has been made, so that men are without excuse.”</a:t>
            </a:r>
          </a:p>
        </p:txBody>
      </p:sp>
    </p:spTree>
    <p:extLst>
      <p:ext uri="{BB962C8B-B14F-4D97-AF65-F5344CB8AC3E}">
        <p14:creationId xmlns:p14="http://schemas.microsoft.com/office/powerpoint/2010/main" val="2481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God Reveals Himself</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514350" indent="-514350" eaLnBrk="1" hangingPunct="1">
              <a:buAutoNum type="arabicPeriod"/>
            </a:pPr>
            <a:r>
              <a:rPr lang="en-US" altLang="en-US" sz="3000" dirty="0">
                <a:solidFill>
                  <a:schemeClr val="bg1"/>
                </a:solidFill>
                <a:latin typeface="Tahoma" panose="020B0604030504040204" pitchFamily="34" charset="0"/>
              </a:rPr>
              <a:t>Through creation</a:t>
            </a:r>
          </a:p>
          <a:p>
            <a:pPr marL="514350" indent="-514350" eaLnBrk="1" hangingPunct="1">
              <a:buAutoNum type="arabicPeriod"/>
            </a:pPr>
            <a:r>
              <a:rPr lang="en-US" altLang="en-US" sz="3000" dirty="0">
                <a:solidFill>
                  <a:schemeClr val="bg1"/>
                </a:solidFill>
                <a:latin typeface="Tahoma" panose="020B0604030504040204" pitchFamily="34" charset="0"/>
              </a:rPr>
              <a:t>Through Scripture</a:t>
            </a:r>
          </a:p>
          <a:p>
            <a:pPr marL="514350" indent="-514350" eaLnBrk="1" hangingPunct="1">
              <a:buAutoNum type="arabicPeriod"/>
            </a:pPr>
            <a:r>
              <a:rPr lang="en-US" altLang="en-US" sz="3000" dirty="0">
                <a:solidFill>
                  <a:schemeClr val="bg1"/>
                </a:solidFill>
                <a:latin typeface="Tahoma" panose="020B0604030504040204" pitchFamily="34" charset="0"/>
              </a:rPr>
              <a:t>Through Jesus Christ</a:t>
            </a:r>
          </a:p>
          <a:p>
            <a:pPr marL="514350" indent="-514350" eaLnBrk="1" hangingPunct="1">
              <a:buAutoNum type="arabicPeriod"/>
            </a:pPr>
            <a:endParaRPr lang="en-US" altLang="en-US" sz="3000" dirty="0">
              <a:solidFill>
                <a:schemeClr val="bg1"/>
              </a:solidFill>
              <a:latin typeface="Tahoma" panose="020B0604030504040204" pitchFamily="34" charset="0"/>
            </a:endParaRPr>
          </a:p>
        </p:txBody>
      </p:sp>
    </p:spTree>
    <p:extLst>
      <p:ext uri="{BB962C8B-B14F-4D97-AF65-F5344CB8AC3E}">
        <p14:creationId xmlns:p14="http://schemas.microsoft.com/office/powerpoint/2010/main" val="329934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19:7-9</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 law of the LORD is perfect, </a:t>
            </a:r>
          </a:p>
          <a:p>
            <a:pPr marL="0" indent="0" algn="ctr" eaLnBrk="1" hangingPunct="1">
              <a:buNone/>
            </a:pPr>
            <a:r>
              <a:rPr lang="en-US" altLang="en-US" sz="3000" dirty="0">
                <a:solidFill>
                  <a:schemeClr val="bg1"/>
                </a:solidFill>
                <a:latin typeface="Tahoma" panose="020B0604030504040204" pitchFamily="34" charset="0"/>
              </a:rPr>
              <a:t>reviving the soul. The statutes of the LORD are trustworthy, making wise the simple. The precepts of the LORD are right, giving joy to the heart…</a:t>
            </a:r>
          </a:p>
        </p:txBody>
      </p:sp>
    </p:spTree>
    <p:extLst>
      <p:ext uri="{BB962C8B-B14F-4D97-AF65-F5344CB8AC3E}">
        <p14:creationId xmlns:p14="http://schemas.microsoft.com/office/powerpoint/2010/main" val="396151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19:7-9</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 commands of the LORD are radiant, giving light to the eyes. The fear of the LORD is pure, enduring forever. The ordinances of the LORD are sure and altogether righteous.” </a:t>
            </a:r>
          </a:p>
        </p:txBody>
      </p:sp>
    </p:spTree>
    <p:extLst>
      <p:ext uri="{BB962C8B-B14F-4D97-AF65-F5344CB8AC3E}">
        <p14:creationId xmlns:p14="http://schemas.microsoft.com/office/powerpoint/2010/main" val="58899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1066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effectLst>
                  <a:outerShdw blurRad="38100" dist="38100" dir="2700000" algn="tl">
                    <a:srgbClr val="000000">
                      <a:alpha val="43137"/>
                    </a:srgbClr>
                  </a:outerShdw>
                </a:effectLst>
                <a:latin typeface="Imprint MT Shadow" panose="04020605060303030202" pitchFamily="82" charset="0"/>
              </a:rPr>
              <a:t>General Revelation</a:t>
            </a:r>
            <a:endParaRPr lang="en-US" altLang="en-US" sz="60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2133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6000" b="0" dirty="0">
                <a:solidFill>
                  <a:schemeClr val="bg1"/>
                </a:solidFill>
                <a:latin typeface="Imprint MT Shadow" panose="04020605060303030202" pitchFamily="82" charset="0"/>
              </a:rPr>
              <a:t>Special Revelation</a:t>
            </a:r>
          </a:p>
        </p:txBody>
      </p:sp>
    </p:spTree>
    <p:extLst>
      <p:ext uri="{BB962C8B-B14F-4D97-AF65-F5344CB8AC3E}">
        <p14:creationId xmlns:p14="http://schemas.microsoft.com/office/powerpoint/2010/main" val="293952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19:7-9</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4903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eaLnBrk="1" hangingPunct="1">
              <a:buNone/>
            </a:pPr>
            <a:r>
              <a:rPr lang="en-US" altLang="en-US" sz="3000" dirty="0">
                <a:solidFill>
                  <a:srgbClr val="FFFF00"/>
                </a:solidFill>
                <a:latin typeface="Tahoma" panose="020B0604030504040204" pitchFamily="34" charset="0"/>
              </a:rPr>
              <a:t>Law</a:t>
            </a:r>
            <a:r>
              <a:rPr lang="en-US" altLang="en-US" sz="3000" dirty="0">
                <a:solidFill>
                  <a:schemeClr val="bg1"/>
                </a:solidFill>
                <a:latin typeface="Tahoma" panose="020B0604030504040204" pitchFamily="34" charset="0"/>
              </a:rPr>
              <a:t> = God’s revealed will</a:t>
            </a:r>
          </a:p>
          <a:p>
            <a:pPr marL="0" indent="0" eaLnBrk="1" hangingPunct="1">
              <a:buNone/>
            </a:pPr>
            <a:r>
              <a:rPr lang="en-US" altLang="en-US" sz="3000" dirty="0">
                <a:solidFill>
                  <a:srgbClr val="FFFF00"/>
                </a:solidFill>
                <a:latin typeface="Tahoma" panose="020B0604030504040204" pitchFamily="34" charset="0"/>
              </a:rPr>
              <a:t>Testimony</a:t>
            </a:r>
            <a:r>
              <a:rPr lang="en-US" altLang="en-US" sz="3000" dirty="0">
                <a:solidFill>
                  <a:schemeClr val="bg1"/>
                </a:solidFill>
                <a:latin typeface="Tahoma" panose="020B0604030504040204" pitchFamily="34" charset="0"/>
              </a:rPr>
              <a:t> = God’s truth, as </a:t>
            </a:r>
            <a:br>
              <a:rPr lang="en-US" altLang="en-US" sz="3000" dirty="0">
                <a:solidFill>
                  <a:schemeClr val="bg1"/>
                </a:solidFill>
                <a:latin typeface="Tahoma" panose="020B0604030504040204" pitchFamily="34" charset="0"/>
              </a:rPr>
            </a:br>
            <a:r>
              <a:rPr lang="en-US" altLang="en-US" sz="3000" dirty="0">
                <a:solidFill>
                  <a:schemeClr val="bg1"/>
                </a:solidFill>
                <a:latin typeface="Tahoma" panose="020B0604030504040204" pitchFamily="34" charset="0"/>
              </a:rPr>
              <a:t>                       declared by Himself</a:t>
            </a:r>
          </a:p>
          <a:p>
            <a:pPr marL="0" indent="0" eaLnBrk="1" hangingPunct="1">
              <a:buNone/>
            </a:pPr>
            <a:r>
              <a:rPr lang="en-US" altLang="en-US" sz="3000" dirty="0">
                <a:solidFill>
                  <a:srgbClr val="FFFF00"/>
                </a:solidFill>
                <a:latin typeface="Tahoma" panose="020B0604030504040204" pitchFamily="34" charset="0"/>
              </a:rPr>
              <a:t>Precepts</a:t>
            </a:r>
            <a:r>
              <a:rPr lang="en-US" altLang="en-US" sz="3000" dirty="0">
                <a:solidFill>
                  <a:schemeClr val="bg1"/>
                </a:solidFill>
                <a:latin typeface="Tahoma" panose="020B0604030504040204" pitchFamily="34" charset="0"/>
              </a:rPr>
              <a:t> = God’s precision and    </a:t>
            </a:r>
            <a:br>
              <a:rPr lang="en-US" altLang="en-US" sz="3000" dirty="0">
                <a:solidFill>
                  <a:schemeClr val="bg1"/>
                </a:solidFill>
                <a:latin typeface="Tahoma" panose="020B0604030504040204" pitchFamily="34" charset="0"/>
              </a:rPr>
            </a:br>
            <a:r>
              <a:rPr lang="en-US" altLang="en-US" sz="3000" dirty="0">
                <a:solidFill>
                  <a:schemeClr val="bg1"/>
                </a:solidFill>
                <a:latin typeface="Tahoma" panose="020B0604030504040204" pitchFamily="34" charset="0"/>
              </a:rPr>
              <a:t>                    authority</a:t>
            </a:r>
          </a:p>
          <a:p>
            <a:pPr marL="0" indent="0" eaLnBrk="1" hangingPunct="1">
              <a:buNone/>
            </a:pPr>
            <a:r>
              <a:rPr lang="en-US" altLang="en-US" sz="3000" dirty="0">
                <a:solidFill>
                  <a:srgbClr val="FFFF00"/>
                </a:solidFill>
                <a:latin typeface="Tahoma" panose="020B0604030504040204" pitchFamily="34" charset="0"/>
              </a:rPr>
              <a:t>Fear</a:t>
            </a:r>
            <a:r>
              <a:rPr lang="en-US" altLang="en-US" sz="3000" dirty="0">
                <a:solidFill>
                  <a:schemeClr val="bg1"/>
                </a:solidFill>
                <a:latin typeface="Tahoma" panose="020B0604030504040204" pitchFamily="34" charset="0"/>
              </a:rPr>
              <a:t> = Reverence for God’s authority</a:t>
            </a:r>
          </a:p>
          <a:p>
            <a:pPr marL="0" indent="0" eaLnBrk="1" hangingPunct="1">
              <a:buNone/>
            </a:pPr>
            <a:r>
              <a:rPr lang="en-US" altLang="en-US" sz="3000" dirty="0">
                <a:solidFill>
                  <a:srgbClr val="FFFF00"/>
                </a:solidFill>
                <a:latin typeface="Tahoma" panose="020B0604030504040204" pitchFamily="34" charset="0"/>
              </a:rPr>
              <a:t>Ordinances</a:t>
            </a:r>
            <a:r>
              <a:rPr lang="en-US" altLang="en-US" sz="3000" dirty="0">
                <a:solidFill>
                  <a:schemeClr val="bg1"/>
                </a:solidFill>
                <a:latin typeface="Tahoma" panose="020B0604030504040204" pitchFamily="34" charset="0"/>
              </a:rPr>
              <a:t> = God’s judgments about </a:t>
            </a:r>
            <a:br>
              <a:rPr lang="en-US" altLang="en-US" sz="3000" dirty="0">
                <a:solidFill>
                  <a:schemeClr val="bg1"/>
                </a:solidFill>
                <a:latin typeface="Tahoma" panose="020B0604030504040204" pitchFamily="34" charset="0"/>
              </a:rPr>
            </a:br>
            <a:r>
              <a:rPr lang="en-US" altLang="en-US" sz="3000" dirty="0">
                <a:solidFill>
                  <a:schemeClr val="bg1"/>
                </a:solidFill>
                <a:latin typeface="Tahoma" panose="020B0604030504040204" pitchFamily="34" charset="0"/>
              </a:rPr>
              <a:t>                         human situations</a:t>
            </a:r>
            <a:endParaRPr lang="en-US" altLang="en-US" sz="3000" dirty="0">
              <a:solidFill>
                <a:srgbClr val="FFFF00"/>
              </a:solidFill>
              <a:latin typeface="Tahoma" panose="020B0604030504040204" pitchFamily="34" charset="0"/>
            </a:endParaRPr>
          </a:p>
          <a:p>
            <a:pPr marL="0" indent="0" eaLnBrk="1" hangingPunct="1">
              <a:buNone/>
            </a:pPr>
            <a:endParaRPr lang="en-US" altLang="en-US" sz="3000" dirty="0">
              <a:solidFill>
                <a:schemeClr val="bg1"/>
              </a:solidFill>
              <a:latin typeface="Tahoma" panose="020B0604030504040204" pitchFamily="34" charset="0"/>
            </a:endParaRPr>
          </a:p>
        </p:txBody>
      </p:sp>
    </p:spTree>
    <p:extLst>
      <p:ext uri="{BB962C8B-B14F-4D97-AF65-F5344CB8AC3E}">
        <p14:creationId xmlns:p14="http://schemas.microsoft.com/office/powerpoint/2010/main" val="32567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God Reveals Himself</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514350" indent="-514350" eaLnBrk="1" hangingPunct="1">
              <a:buAutoNum type="arabicPeriod"/>
            </a:pPr>
            <a:r>
              <a:rPr lang="en-US" altLang="en-US" sz="3000" dirty="0">
                <a:solidFill>
                  <a:schemeClr val="bg1"/>
                </a:solidFill>
                <a:latin typeface="Tahoma" panose="020B0604030504040204" pitchFamily="34" charset="0"/>
              </a:rPr>
              <a:t>Through creation</a:t>
            </a:r>
          </a:p>
          <a:p>
            <a:pPr marL="514350" indent="-514350" eaLnBrk="1" hangingPunct="1">
              <a:buAutoNum type="arabicPeriod"/>
            </a:pPr>
            <a:r>
              <a:rPr lang="en-US" altLang="en-US" sz="3000" dirty="0">
                <a:solidFill>
                  <a:schemeClr val="bg1"/>
                </a:solidFill>
                <a:latin typeface="Tahoma" panose="020B0604030504040204" pitchFamily="34" charset="0"/>
              </a:rPr>
              <a:t>Through Scripture</a:t>
            </a:r>
          </a:p>
          <a:p>
            <a:pPr marL="514350" indent="-514350" eaLnBrk="1" hangingPunct="1">
              <a:buAutoNum type="arabicPeriod"/>
            </a:pPr>
            <a:r>
              <a:rPr lang="en-US" altLang="en-US" sz="3000" dirty="0">
                <a:solidFill>
                  <a:schemeClr val="bg1"/>
                </a:solidFill>
                <a:latin typeface="Tahoma" panose="020B0604030504040204" pitchFamily="34" charset="0"/>
              </a:rPr>
              <a:t>Through Jesus Christ</a:t>
            </a:r>
          </a:p>
          <a:p>
            <a:pPr marL="514350" indent="-514350" eaLnBrk="1" hangingPunct="1">
              <a:buAutoNum type="arabicPeriod"/>
            </a:pPr>
            <a:endParaRPr lang="en-US" altLang="en-US" sz="3000" dirty="0">
              <a:solidFill>
                <a:schemeClr val="bg1"/>
              </a:solidFill>
              <a:latin typeface="Tahoma" panose="020B0604030504040204" pitchFamily="34" charset="0"/>
            </a:endParaRPr>
          </a:p>
        </p:txBody>
      </p:sp>
    </p:spTree>
    <p:extLst>
      <p:ext uri="{BB962C8B-B14F-4D97-AF65-F5344CB8AC3E}">
        <p14:creationId xmlns:p14="http://schemas.microsoft.com/office/powerpoint/2010/main" val="85360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Hebrews 1:1-3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“In the past God spoke to our forefathers through the prophets at many times and in various ways, but in these last days he has spoken to us by his Son, whom he appointed heir of all things, and through whom he made the universe…</a:t>
            </a:r>
          </a:p>
        </p:txBody>
      </p:sp>
    </p:spTree>
    <p:extLst>
      <p:ext uri="{BB962C8B-B14F-4D97-AF65-F5344CB8AC3E}">
        <p14:creationId xmlns:p14="http://schemas.microsoft.com/office/powerpoint/2010/main" val="293352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Hebrews 1:1-3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 Son is the radiance of God's glory and the exact representation of his being, sustaining all things by his powerful word. After he had provided purification for sins, he sat down at the right hand of the Majesty in heaven.”</a:t>
            </a:r>
          </a:p>
        </p:txBody>
      </p:sp>
    </p:spTree>
    <p:extLst>
      <p:ext uri="{BB962C8B-B14F-4D97-AF65-F5344CB8AC3E}">
        <p14:creationId xmlns:p14="http://schemas.microsoft.com/office/powerpoint/2010/main" val="100275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19:10-11</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6764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“They are more precious than gold, than much pure gold; they are sweeter than honey, than honey from the comb. By them is your servant warned; in keeping them there is great reward.” </a:t>
            </a:r>
          </a:p>
        </p:txBody>
      </p:sp>
    </p:spTree>
    <p:extLst>
      <p:ext uri="{BB962C8B-B14F-4D97-AF65-F5344CB8AC3E}">
        <p14:creationId xmlns:p14="http://schemas.microsoft.com/office/powerpoint/2010/main" val="102463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bible on a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664051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ln w="19050">
                  <a:solidFill>
                    <a:schemeClr val="bg1"/>
                  </a:solidFill>
                </a:ln>
                <a:solidFill>
                  <a:srgbClr val="080808"/>
                </a:solidFill>
                <a:latin typeface="Bernard MT Condensed" panose="02050806060905020404" pitchFamily="18" charset="0"/>
              </a:rPr>
              <a:t>Hungry for God’s Word</a:t>
            </a:r>
          </a:p>
        </p:txBody>
      </p:sp>
    </p:spTree>
    <p:extLst>
      <p:ext uri="{BB962C8B-B14F-4D97-AF65-F5344CB8AC3E}">
        <p14:creationId xmlns:p14="http://schemas.microsoft.com/office/powerpoint/2010/main" val="293695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219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From Revelation to Relationship</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Tree>
    <p:extLst>
      <p:ext uri="{BB962C8B-B14F-4D97-AF65-F5344CB8AC3E}">
        <p14:creationId xmlns:p14="http://schemas.microsoft.com/office/powerpoint/2010/main" val="370950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876800" y="1219200"/>
            <a:ext cx="4114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Dr. Boris </a:t>
            </a:r>
            <a:r>
              <a:rPr lang="en-US" altLang="en-US" sz="5500" b="0" dirty="0" err="1">
                <a:solidFill>
                  <a:srgbClr val="FFFF00"/>
                </a:solidFill>
                <a:effectLst>
                  <a:outerShdw blurRad="38100" dist="38100" dir="2700000" algn="tl">
                    <a:srgbClr val="000000">
                      <a:alpha val="43137"/>
                    </a:srgbClr>
                  </a:outerShdw>
                </a:effectLst>
                <a:latin typeface="Imprint MT Shadow" panose="04020605060303030202" pitchFamily="82" charset="0"/>
              </a:rPr>
              <a:t>Dotsenko</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pic>
        <p:nvPicPr>
          <p:cNvPr id="3074" name="Picture 2" descr="Boris Dotsen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4114800" cy="546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Hungry For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Our Need For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Our Intake of God's Word</a:t>
            </a:r>
          </a:p>
        </p:txBody>
      </p:sp>
    </p:spTree>
    <p:extLst>
      <p:ext uri="{BB962C8B-B14F-4D97-AF65-F5344CB8AC3E}">
        <p14:creationId xmlns:p14="http://schemas.microsoft.com/office/powerpoint/2010/main" val="353676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Our Intake of God’s Word</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731293" y="1905000"/>
            <a:ext cx="8153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515938" indent="-514350" eaLnBrk="1" hangingPunct="1">
              <a:buAutoNum type="arabicPeriod"/>
            </a:pPr>
            <a:r>
              <a:rPr lang="en-US" altLang="en-US" sz="3000" dirty="0">
                <a:solidFill>
                  <a:schemeClr val="bg1"/>
                </a:solidFill>
                <a:latin typeface="Tahoma" panose="020B0604030504040204" pitchFamily="34" charset="0"/>
              </a:rPr>
              <a:t>Hearing God’s Word</a:t>
            </a:r>
          </a:p>
          <a:p>
            <a:pPr marL="515938" indent="-514350" eaLnBrk="1" hangingPunct="1">
              <a:buAutoNum type="arabicPeriod"/>
            </a:pPr>
            <a:r>
              <a:rPr lang="en-US" altLang="en-US" sz="3000" dirty="0">
                <a:solidFill>
                  <a:schemeClr val="bg1"/>
                </a:solidFill>
                <a:latin typeface="Tahoma" panose="020B0604030504040204" pitchFamily="34" charset="0"/>
              </a:rPr>
              <a:t>Reading God’s Word</a:t>
            </a:r>
          </a:p>
          <a:p>
            <a:pPr marL="515938" indent="-514350" eaLnBrk="1" hangingPunct="1">
              <a:buAutoNum type="arabicPeriod"/>
            </a:pPr>
            <a:r>
              <a:rPr lang="en-US" altLang="en-US" sz="3000" dirty="0">
                <a:solidFill>
                  <a:schemeClr val="bg1"/>
                </a:solidFill>
                <a:latin typeface="Tahoma" panose="020B0604030504040204" pitchFamily="34" charset="0"/>
              </a:rPr>
              <a:t>Studying God’s Word</a:t>
            </a:r>
          </a:p>
          <a:p>
            <a:pPr marL="515938" indent="-514350" eaLnBrk="1" hangingPunct="1">
              <a:buAutoNum type="arabicPeriod"/>
            </a:pPr>
            <a:r>
              <a:rPr lang="en-US" altLang="en-US" sz="3000" dirty="0">
                <a:solidFill>
                  <a:schemeClr val="bg1"/>
                </a:solidFill>
                <a:latin typeface="Tahoma" panose="020B0604030504040204" pitchFamily="34" charset="0"/>
              </a:rPr>
              <a:t>Memorizing God’s Word</a:t>
            </a:r>
          </a:p>
          <a:p>
            <a:pPr marL="515938" indent="-514350" eaLnBrk="1" hangingPunct="1">
              <a:buAutoNum type="arabicPeriod"/>
            </a:pPr>
            <a:r>
              <a:rPr lang="en-US" altLang="en-US" sz="3000" dirty="0">
                <a:solidFill>
                  <a:schemeClr val="bg1"/>
                </a:solidFill>
                <a:latin typeface="Tahoma" panose="020B0604030504040204" pitchFamily="34" charset="0"/>
              </a:rPr>
              <a:t>Meditating on God’s Word</a:t>
            </a:r>
          </a:p>
        </p:txBody>
      </p:sp>
    </p:spTree>
    <p:extLst>
      <p:ext uri="{BB962C8B-B14F-4D97-AF65-F5344CB8AC3E}">
        <p14:creationId xmlns:p14="http://schemas.microsoft.com/office/powerpoint/2010/main" val="101151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1 Timothy 4:13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“Until I come, devote yourself to the public reading of Scripture, to preaching and to teaching.”</a:t>
            </a:r>
          </a:p>
        </p:txBody>
      </p:sp>
    </p:spTree>
    <p:extLst>
      <p:ext uri="{BB962C8B-B14F-4D97-AF65-F5344CB8AC3E}">
        <p14:creationId xmlns:p14="http://schemas.microsoft.com/office/powerpoint/2010/main" val="4015309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Our Intake of God’s Word</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731293" y="1905000"/>
            <a:ext cx="8153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515938" indent="-514350" eaLnBrk="1" hangingPunct="1">
              <a:buAutoNum type="arabicPeriod"/>
            </a:pPr>
            <a:r>
              <a:rPr lang="en-US" altLang="en-US" sz="3000" dirty="0">
                <a:solidFill>
                  <a:schemeClr val="bg1"/>
                </a:solidFill>
                <a:latin typeface="Tahoma" panose="020B0604030504040204" pitchFamily="34" charset="0"/>
              </a:rPr>
              <a:t>Hearing God’s Word</a:t>
            </a:r>
          </a:p>
          <a:p>
            <a:pPr marL="515938" indent="-514350" eaLnBrk="1" hangingPunct="1">
              <a:buAutoNum type="arabicPeriod"/>
            </a:pPr>
            <a:r>
              <a:rPr lang="en-US" altLang="en-US" sz="3000" dirty="0">
                <a:solidFill>
                  <a:schemeClr val="bg1"/>
                </a:solidFill>
                <a:latin typeface="Tahoma" panose="020B0604030504040204" pitchFamily="34" charset="0"/>
              </a:rPr>
              <a:t>Reading God’s Word</a:t>
            </a:r>
          </a:p>
          <a:p>
            <a:pPr marL="515938" indent="-514350" eaLnBrk="1" hangingPunct="1">
              <a:buAutoNum type="arabicPeriod"/>
            </a:pPr>
            <a:r>
              <a:rPr lang="en-US" altLang="en-US" sz="3000" dirty="0">
                <a:solidFill>
                  <a:schemeClr val="bg1"/>
                </a:solidFill>
                <a:latin typeface="Tahoma" panose="020B0604030504040204" pitchFamily="34" charset="0"/>
              </a:rPr>
              <a:t>Studying God’s Word</a:t>
            </a:r>
          </a:p>
          <a:p>
            <a:pPr marL="515938" indent="-514350" eaLnBrk="1" hangingPunct="1">
              <a:buAutoNum type="arabicPeriod"/>
            </a:pPr>
            <a:r>
              <a:rPr lang="en-US" altLang="en-US" sz="3000" dirty="0">
                <a:solidFill>
                  <a:schemeClr val="bg1"/>
                </a:solidFill>
                <a:latin typeface="Tahoma" panose="020B0604030504040204" pitchFamily="34" charset="0"/>
              </a:rPr>
              <a:t>Memorizing God’s Word</a:t>
            </a:r>
          </a:p>
          <a:p>
            <a:pPr marL="515938" indent="-514350" eaLnBrk="1" hangingPunct="1">
              <a:buAutoNum type="arabicPeriod"/>
            </a:pPr>
            <a:r>
              <a:rPr lang="en-US" altLang="en-US" sz="3000" dirty="0">
                <a:solidFill>
                  <a:schemeClr val="bg1"/>
                </a:solidFill>
                <a:latin typeface="Tahoma" panose="020B0604030504040204" pitchFamily="34" charset="0"/>
              </a:rPr>
              <a:t>Meditating on God’s Word</a:t>
            </a:r>
          </a:p>
        </p:txBody>
      </p:sp>
    </p:spTree>
    <p:extLst>
      <p:ext uri="{BB962C8B-B14F-4D97-AF65-F5344CB8AC3E}">
        <p14:creationId xmlns:p14="http://schemas.microsoft.com/office/powerpoint/2010/main" val="263128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8600" y="450376"/>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Questions to Ask When You Read</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705078" y="2667000"/>
            <a:ext cx="804535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458788" indent="-457200" eaLnBrk="1" hangingPunct="1">
              <a:buAutoNum type="alphaLcPeriod"/>
            </a:pPr>
            <a:r>
              <a:rPr lang="en-US" altLang="en-US" sz="3000" dirty="0">
                <a:solidFill>
                  <a:schemeClr val="bg1"/>
                </a:solidFill>
                <a:latin typeface="Tahoma" panose="020B0604030504040204" pitchFamily="34" charset="0"/>
              </a:rPr>
              <a:t>What does it say? (Observation)</a:t>
            </a:r>
          </a:p>
          <a:p>
            <a:pPr marL="458788" indent="-457200" eaLnBrk="1" hangingPunct="1">
              <a:buAutoNum type="alphaLcPeriod"/>
            </a:pPr>
            <a:r>
              <a:rPr lang="en-US" altLang="en-US" sz="3000" dirty="0">
                <a:solidFill>
                  <a:schemeClr val="bg1"/>
                </a:solidFill>
                <a:latin typeface="Tahoma" panose="020B0604030504040204" pitchFamily="34" charset="0"/>
              </a:rPr>
              <a:t>What does it mean? (Interpretation)</a:t>
            </a:r>
          </a:p>
          <a:p>
            <a:pPr marL="458788" indent="-457200" eaLnBrk="1" hangingPunct="1">
              <a:buAutoNum type="alphaLcPeriod"/>
            </a:pPr>
            <a:r>
              <a:rPr lang="en-US" altLang="en-US" sz="3000" dirty="0">
                <a:solidFill>
                  <a:schemeClr val="bg1"/>
                </a:solidFill>
                <a:latin typeface="Tahoma" panose="020B0604030504040204" pitchFamily="34" charset="0"/>
              </a:rPr>
              <a:t>What is God teaching me? (Application)</a:t>
            </a:r>
          </a:p>
        </p:txBody>
      </p:sp>
    </p:spTree>
    <p:extLst>
      <p:ext uri="{BB962C8B-B14F-4D97-AF65-F5344CB8AC3E}">
        <p14:creationId xmlns:p14="http://schemas.microsoft.com/office/powerpoint/2010/main" val="306310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295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500" b="0" dirty="0">
                <a:solidFill>
                  <a:srgbClr val="FFFF00"/>
                </a:solidFill>
                <a:effectLst>
                  <a:outerShdw blurRad="38100" dist="38100" dir="2700000" algn="tl">
                    <a:srgbClr val="000000">
                      <a:alpha val="43137"/>
                    </a:srgbClr>
                  </a:outerShdw>
                </a:effectLst>
                <a:latin typeface="Imprint MT Shadow" panose="04020605060303030202" pitchFamily="82" charset="0"/>
              </a:rPr>
              <a:t>Humility</a:t>
            </a:r>
            <a:endParaRPr lang="en-US" altLang="en-US" sz="6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Tree>
    <p:extLst>
      <p:ext uri="{BB962C8B-B14F-4D97-AF65-F5344CB8AC3E}">
        <p14:creationId xmlns:p14="http://schemas.microsoft.com/office/powerpoint/2010/main" val="364892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Our Intake of God’s Word</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731293" y="1905000"/>
            <a:ext cx="8153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515938" indent="-514350" eaLnBrk="1" hangingPunct="1">
              <a:buAutoNum type="arabicPeriod"/>
            </a:pPr>
            <a:r>
              <a:rPr lang="en-US" altLang="en-US" sz="3000" dirty="0">
                <a:solidFill>
                  <a:schemeClr val="bg1"/>
                </a:solidFill>
                <a:latin typeface="Tahoma" panose="020B0604030504040204" pitchFamily="34" charset="0"/>
              </a:rPr>
              <a:t>Hearing God’s Word</a:t>
            </a:r>
          </a:p>
          <a:p>
            <a:pPr marL="515938" indent="-514350" eaLnBrk="1" hangingPunct="1">
              <a:buAutoNum type="arabicPeriod"/>
            </a:pPr>
            <a:r>
              <a:rPr lang="en-US" altLang="en-US" sz="3000" dirty="0">
                <a:solidFill>
                  <a:schemeClr val="bg1"/>
                </a:solidFill>
                <a:latin typeface="Tahoma" panose="020B0604030504040204" pitchFamily="34" charset="0"/>
              </a:rPr>
              <a:t>Reading God’s Word</a:t>
            </a:r>
          </a:p>
          <a:p>
            <a:pPr marL="515938" indent="-514350" eaLnBrk="1" hangingPunct="1">
              <a:buAutoNum type="arabicPeriod"/>
            </a:pPr>
            <a:r>
              <a:rPr lang="en-US" altLang="en-US" sz="3000" dirty="0">
                <a:solidFill>
                  <a:schemeClr val="bg1"/>
                </a:solidFill>
                <a:latin typeface="Tahoma" panose="020B0604030504040204" pitchFamily="34" charset="0"/>
              </a:rPr>
              <a:t>Studying God’s Word</a:t>
            </a:r>
          </a:p>
          <a:p>
            <a:pPr marL="515938" indent="-514350" eaLnBrk="1" hangingPunct="1">
              <a:buAutoNum type="arabicPeriod"/>
            </a:pPr>
            <a:r>
              <a:rPr lang="en-US" altLang="en-US" sz="3000" dirty="0">
                <a:solidFill>
                  <a:schemeClr val="bg1"/>
                </a:solidFill>
                <a:latin typeface="Tahoma" panose="020B0604030504040204" pitchFamily="34" charset="0"/>
              </a:rPr>
              <a:t>Memorizing God’s Word</a:t>
            </a:r>
          </a:p>
          <a:p>
            <a:pPr marL="515938" indent="-514350" eaLnBrk="1" hangingPunct="1">
              <a:buAutoNum type="arabicPeriod"/>
            </a:pPr>
            <a:r>
              <a:rPr lang="en-US" altLang="en-US" sz="3000" dirty="0">
                <a:solidFill>
                  <a:schemeClr val="bg1"/>
                </a:solidFill>
                <a:latin typeface="Tahoma" panose="020B0604030504040204" pitchFamily="34" charset="0"/>
              </a:rPr>
              <a:t>Meditating on God’s Word</a:t>
            </a:r>
          </a:p>
        </p:txBody>
      </p:sp>
    </p:spTree>
    <p:extLst>
      <p:ext uri="{BB962C8B-B14F-4D97-AF65-F5344CB8AC3E}">
        <p14:creationId xmlns:p14="http://schemas.microsoft.com/office/powerpoint/2010/main" val="3962845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Joshua 1:8</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“Do not let this Book of the Law depart from your mouth; meditate on it day and night, so that you may be careful to do everything written in it. Then you will be prosperous and successful.”</a:t>
            </a:r>
          </a:p>
        </p:txBody>
      </p:sp>
    </p:spTree>
    <p:extLst>
      <p:ext uri="{BB962C8B-B14F-4D97-AF65-F5344CB8AC3E}">
        <p14:creationId xmlns:p14="http://schemas.microsoft.com/office/powerpoint/2010/main" val="244834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Hungry For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Our Need For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Our Intake of God's Word</a:t>
            </a:r>
          </a:p>
        </p:txBody>
      </p:sp>
    </p:spTree>
    <p:extLst>
      <p:ext uri="{BB962C8B-B14F-4D97-AF65-F5344CB8AC3E}">
        <p14:creationId xmlns:p14="http://schemas.microsoft.com/office/powerpoint/2010/main" val="1999648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1:1-3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“Blessed is the man who does not walk in the counsel of the wicked or stand in the way of sinners or sit in the seat of mockers. But his delight is in the law of the LORD, and on his law he meditates day and night…</a:t>
            </a:r>
          </a:p>
        </p:txBody>
      </p:sp>
    </p:spTree>
    <p:extLst>
      <p:ext uri="{BB962C8B-B14F-4D97-AF65-F5344CB8AC3E}">
        <p14:creationId xmlns:p14="http://schemas.microsoft.com/office/powerpoint/2010/main" val="387856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1:1-3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“He is like a tree planted by streams of water, which yields its fruit in season and whose leaf does not wither. Whatever he does prospers.” </a:t>
            </a:r>
          </a:p>
        </p:txBody>
      </p:sp>
    </p:spTree>
    <p:extLst>
      <p:ext uri="{BB962C8B-B14F-4D97-AF65-F5344CB8AC3E}">
        <p14:creationId xmlns:p14="http://schemas.microsoft.com/office/powerpoint/2010/main" val="433801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19:14</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“May the words of my mouth and the meditation of my heart be pleasing in your sight, O LORD, my Rock and my Redeemer.”</a:t>
            </a:r>
          </a:p>
        </p:txBody>
      </p:sp>
    </p:spTree>
    <p:extLst>
      <p:ext uri="{BB962C8B-B14F-4D97-AF65-F5344CB8AC3E}">
        <p14:creationId xmlns:p14="http://schemas.microsoft.com/office/powerpoint/2010/main" val="659874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John 11:25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“Jesus said to her, "I am the resurrection and the life. He who believes in me will live, even though he dies;”</a:t>
            </a:r>
          </a:p>
        </p:txBody>
      </p:sp>
    </p:spTree>
    <p:extLst>
      <p:ext uri="{BB962C8B-B14F-4D97-AF65-F5344CB8AC3E}">
        <p14:creationId xmlns:p14="http://schemas.microsoft.com/office/powerpoint/2010/main" val="3757304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Our Intake of God’s Word</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731293" y="1905000"/>
            <a:ext cx="8153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515938" indent="-514350" eaLnBrk="1" hangingPunct="1">
              <a:buAutoNum type="arabicPeriod"/>
            </a:pPr>
            <a:r>
              <a:rPr lang="en-US" altLang="en-US" sz="3000" dirty="0">
                <a:solidFill>
                  <a:schemeClr val="bg1"/>
                </a:solidFill>
                <a:latin typeface="Tahoma" panose="020B0604030504040204" pitchFamily="34" charset="0"/>
              </a:rPr>
              <a:t>Hearing God’s Word</a:t>
            </a:r>
          </a:p>
          <a:p>
            <a:pPr marL="515938" indent="-514350" eaLnBrk="1" hangingPunct="1">
              <a:buAutoNum type="arabicPeriod"/>
            </a:pPr>
            <a:r>
              <a:rPr lang="en-US" altLang="en-US" sz="3000" dirty="0">
                <a:solidFill>
                  <a:schemeClr val="bg1"/>
                </a:solidFill>
                <a:latin typeface="Tahoma" panose="020B0604030504040204" pitchFamily="34" charset="0"/>
              </a:rPr>
              <a:t>Reading God’s Word</a:t>
            </a:r>
          </a:p>
          <a:p>
            <a:pPr marL="515938" indent="-514350" eaLnBrk="1" hangingPunct="1">
              <a:buAutoNum type="arabicPeriod"/>
            </a:pPr>
            <a:r>
              <a:rPr lang="en-US" altLang="en-US" sz="3000" dirty="0">
                <a:solidFill>
                  <a:schemeClr val="bg1"/>
                </a:solidFill>
                <a:latin typeface="Tahoma" panose="020B0604030504040204" pitchFamily="34" charset="0"/>
              </a:rPr>
              <a:t>Studying God’s Word</a:t>
            </a:r>
          </a:p>
          <a:p>
            <a:pPr marL="515938" indent="-514350" eaLnBrk="1" hangingPunct="1">
              <a:buAutoNum type="arabicPeriod"/>
            </a:pPr>
            <a:r>
              <a:rPr lang="en-US" altLang="en-US" sz="3000" dirty="0">
                <a:solidFill>
                  <a:schemeClr val="bg1"/>
                </a:solidFill>
                <a:latin typeface="Tahoma" panose="020B0604030504040204" pitchFamily="34" charset="0"/>
              </a:rPr>
              <a:t>Memorizing God’s Word</a:t>
            </a:r>
          </a:p>
          <a:p>
            <a:pPr marL="515938" indent="-514350" eaLnBrk="1" hangingPunct="1">
              <a:buAutoNum type="arabicPeriod"/>
            </a:pPr>
            <a:r>
              <a:rPr lang="en-US" altLang="en-US" sz="3000" dirty="0">
                <a:solidFill>
                  <a:schemeClr val="bg1"/>
                </a:solidFill>
                <a:latin typeface="Tahoma" panose="020B0604030504040204" pitchFamily="34" charset="0"/>
              </a:rPr>
              <a:t>Meditating on God’s Word</a:t>
            </a:r>
          </a:p>
        </p:txBody>
      </p:sp>
    </p:spTree>
    <p:extLst>
      <p:ext uri="{BB962C8B-B14F-4D97-AF65-F5344CB8AC3E}">
        <p14:creationId xmlns:p14="http://schemas.microsoft.com/office/powerpoint/2010/main" val="2538003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bible on a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664051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ln w="19050">
                  <a:solidFill>
                    <a:schemeClr val="bg1"/>
                  </a:solidFill>
                </a:ln>
                <a:solidFill>
                  <a:srgbClr val="080808"/>
                </a:solidFill>
                <a:latin typeface="Bernard MT Condensed" panose="02050806060905020404" pitchFamily="18" charset="0"/>
              </a:rPr>
              <a:t>Hungry for God’s Word</a:t>
            </a:r>
          </a:p>
        </p:txBody>
      </p:sp>
    </p:spTree>
    <p:extLst>
      <p:ext uri="{BB962C8B-B14F-4D97-AF65-F5344CB8AC3E}">
        <p14:creationId xmlns:p14="http://schemas.microsoft.com/office/powerpoint/2010/main" val="294397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God Reveals Himself</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514350" indent="-514350" eaLnBrk="1" hangingPunct="1">
              <a:buAutoNum type="arabicPeriod"/>
            </a:pPr>
            <a:r>
              <a:rPr lang="en-US" altLang="en-US" sz="3000" dirty="0">
                <a:solidFill>
                  <a:schemeClr val="bg1"/>
                </a:solidFill>
                <a:latin typeface="Tahoma" panose="020B0604030504040204" pitchFamily="34" charset="0"/>
              </a:rPr>
              <a:t>Through creation</a:t>
            </a:r>
          </a:p>
          <a:p>
            <a:pPr marL="514350" indent="-514350" eaLnBrk="1" hangingPunct="1">
              <a:buAutoNum type="arabicPeriod"/>
            </a:pPr>
            <a:r>
              <a:rPr lang="en-US" altLang="en-US" sz="3000" dirty="0">
                <a:solidFill>
                  <a:schemeClr val="bg1"/>
                </a:solidFill>
                <a:latin typeface="Tahoma" panose="020B0604030504040204" pitchFamily="34" charset="0"/>
              </a:rPr>
              <a:t>Through Scripture</a:t>
            </a:r>
          </a:p>
          <a:p>
            <a:pPr marL="514350" indent="-514350" eaLnBrk="1" hangingPunct="1">
              <a:buAutoNum type="arabicPeriod"/>
            </a:pPr>
            <a:r>
              <a:rPr lang="en-US" altLang="en-US" sz="3000" dirty="0">
                <a:solidFill>
                  <a:schemeClr val="bg1"/>
                </a:solidFill>
                <a:latin typeface="Tahoma" panose="020B0604030504040204" pitchFamily="34" charset="0"/>
              </a:rPr>
              <a:t>Through Jesus Christ</a:t>
            </a:r>
          </a:p>
          <a:p>
            <a:pPr marL="514350" indent="-514350" eaLnBrk="1" hangingPunct="1">
              <a:buAutoNum type="arabicPeriod"/>
            </a:pPr>
            <a:endParaRPr lang="en-US" altLang="en-US" sz="3000" dirty="0">
              <a:solidFill>
                <a:schemeClr val="bg1"/>
              </a:solidFill>
              <a:latin typeface="Tahoma" panose="020B0604030504040204" pitchFamily="34" charset="0"/>
            </a:endParaRPr>
          </a:p>
        </p:txBody>
      </p:sp>
    </p:spTree>
    <p:extLst>
      <p:ext uri="{BB962C8B-B14F-4D97-AF65-F5344CB8AC3E}">
        <p14:creationId xmlns:p14="http://schemas.microsoft.com/office/powerpoint/2010/main" val="35539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19:1</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 heavens declare the glory of God; the skies proclaim the work of his hands.”</a:t>
            </a:r>
          </a:p>
        </p:txBody>
      </p:sp>
    </p:spTree>
    <p:extLst>
      <p:ext uri="{BB962C8B-B14F-4D97-AF65-F5344CB8AC3E}">
        <p14:creationId xmlns:p14="http://schemas.microsoft.com/office/powerpoint/2010/main" val="356241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19:2-4</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6764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“Day after day they pour forth speech; night after night they display knowledge. There is no speech or language where their voice is not heard. Their voice goes out into all the earth, their words to the ends of the world.” </a:t>
            </a:r>
          </a:p>
        </p:txBody>
      </p:sp>
    </p:spTree>
    <p:extLst>
      <p:ext uri="{BB962C8B-B14F-4D97-AF65-F5344CB8AC3E}">
        <p14:creationId xmlns:p14="http://schemas.microsoft.com/office/powerpoint/2010/main" val="269288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magi 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7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19:4-6</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689781" y="1524000"/>
            <a:ext cx="77189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“Their voice goes out into all the earth, their words to the ends of the world. In the heavens he has pitched a tent for the sun, which is like a bridegroom coming forth from his pavilion, like a champion rejoicing to run his course. It rises at one end of the heavens and makes its circuit to the other; nothing is hidden from its heat. </a:t>
            </a:r>
          </a:p>
        </p:txBody>
      </p:sp>
    </p:spTree>
    <p:extLst>
      <p:ext uri="{BB962C8B-B14F-4D97-AF65-F5344CB8AC3E}">
        <p14:creationId xmlns:p14="http://schemas.microsoft.com/office/powerpoint/2010/main" val="183306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Romans 1:18-20</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 wrath of God is being revealed from heaven against all the godlessness and wickedness of men who suppress the truth by their wickedness, since what may be known about God is plain to them, because God has made it plain to them…</a:t>
            </a:r>
          </a:p>
        </p:txBody>
      </p:sp>
    </p:spTree>
    <p:extLst>
      <p:ext uri="{BB962C8B-B14F-4D97-AF65-F5344CB8AC3E}">
        <p14:creationId xmlns:p14="http://schemas.microsoft.com/office/powerpoint/2010/main" val="16447062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56610</TotalTime>
  <Words>911</Words>
  <Application>Microsoft Office PowerPoint</Application>
  <PresentationFormat>On-screen Show (4:3)</PresentationFormat>
  <Paragraphs>128</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Community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Manwiller</dc:creator>
  <cp:lastModifiedBy>Paul Manwiller</cp:lastModifiedBy>
  <cp:revision>1042</cp:revision>
  <dcterms:created xsi:type="dcterms:W3CDTF">2010-04-07T15:16:13Z</dcterms:created>
  <dcterms:modified xsi:type="dcterms:W3CDTF">2017-01-29T05:00:42Z</dcterms:modified>
</cp:coreProperties>
</file>